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media/image17.jpg" ContentType="image/png"/>
  <Override PartName="/ppt/media/image23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4" r:id="rId1"/>
    <p:sldMasterId id="2147483816" r:id="rId2"/>
    <p:sldMasterId id="2147483829" r:id="rId3"/>
    <p:sldMasterId id="2147483842" r:id="rId4"/>
    <p:sldMasterId id="2147483855" r:id="rId5"/>
    <p:sldMasterId id="2147483868" r:id="rId6"/>
  </p:sldMasterIdLst>
  <p:notesMasterIdLst>
    <p:notesMasterId r:id="rId32"/>
  </p:notesMasterIdLst>
  <p:handoutMasterIdLst>
    <p:handoutMasterId r:id="rId33"/>
  </p:handoutMasterIdLst>
  <p:sldIdLst>
    <p:sldId id="260" r:id="rId7"/>
    <p:sldId id="274" r:id="rId8"/>
    <p:sldId id="295" r:id="rId9"/>
    <p:sldId id="304" r:id="rId10"/>
    <p:sldId id="296" r:id="rId11"/>
    <p:sldId id="258" r:id="rId12"/>
    <p:sldId id="266" r:id="rId13"/>
    <p:sldId id="267" r:id="rId14"/>
    <p:sldId id="268" r:id="rId15"/>
    <p:sldId id="269" r:id="rId16"/>
    <p:sldId id="270" r:id="rId17"/>
    <p:sldId id="271" r:id="rId18"/>
    <p:sldId id="305" r:id="rId19"/>
    <p:sldId id="273" r:id="rId20"/>
    <p:sldId id="293" r:id="rId21"/>
    <p:sldId id="297" r:id="rId22"/>
    <p:sldId id="299" r:id="rId23"/>
    <p:sldId id="300" r:id="rId24"/>
    <p:sldId id="307" r:id="rId25"/>
    <p:sldId id="286" r:id="rId26"/>
    <p:sldId id="301" r:id="rId27"/>
    <p:sldId id="298" r:id="rId28"/>
    <p:sldId id="306" r:id="rId29"/>
    <p:sldId id="302" r:id="rId30"/>
    <p:sldId id="259" r:id="rId31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9B07"/>
    <a:srgbClr val="4D7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5" autoAdjust="0"/>
    <p:restoredTop sz="94660"/>
  </p:normalViewPr>
  <p:slideViewPr>
    <p:cSldViewPr snapToGrid="0" snapToObjects="1">
      <p:cViewPr>
        <p:scale>
          <a:sx n="150" d="100"/>
          <a:sy n="15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2A987C74-9B87-48EA-87DB-3B4D90FDA6FB}" type="datetimeFigureOut">
              <a:rPr lang="en-US"/>
              <a:pPr/>
              <a:t>9/29/2016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2FE243B3-82BB-4A78-A2EC-1AD13E3828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246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7C89A40-44CF-42AA-958E-E1A8E8771DA0}" type="datetimeFigureOut">
              <a:rPr lang="en-US"/>
              <a:pPr/>
              <a:t>9/29/2016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CEFA303-CB5F-46FD-B8A6-E8FADA7427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3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FA303-CB5F-46FD-B8A6-E8FADA7427A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06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7AE9-8E12-43B1-A72D-46598C370B62}" type="datetime1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www.ucps.k12.nc.us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BB2-41B0-4945-B384-F2F41C3208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D17-98E3-463B-B5A7-D9AB1E9D8CC7}" type="datetime1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www.ucps.k12.nc.us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AC09F-B5EF-4866-86C5-7DCF1C9D4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6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FB6B-51D4-4F5F-ACED-6790E06E0F27}" type="datetime1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www.ucps.k12.nc.us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6FA-1C8F-436D-85AE-AD43775E57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1994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8853" y="40543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26C27A-9B41-4F57-B6F0-2142E65769A6}" type="datetime1">
              <a:rPr lang="en-US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www.ucps.k12.nc.us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01338646-C44E-4FE7-A8E0-48EBB5814C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4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7AE9-8E12-43B1-A72D-46598C370B6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BB2-41B0-4945-B384-F2F41C3208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A0B8-D885-44B0-A504-25A003AF491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9332E-FB7C-47B6-B10C-412EEFC35FA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7DD9-F375-4AEF-A760-4659450273B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C2CE-2205-47A3-BA71-A0172B6C39C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7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E710-67C8-45D7-8B6E-74E2FD26A89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44E-35F5-43E4-8017-6EFB23B5226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9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D5ACA-399E-4571-8E48-F78BA88A7E5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CED3-6CF1-4E41-908A-DD75FB2A979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1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8B53-5DCF-4908-9C1A-D0F2BEDA17B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3ED2D-BC20-4150-BCC4-7EF6A869D2E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8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676-5239-4A1D-82BF-569ECC2CA4C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2377-E869-4339-83F7-CA0A789E773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A0B8-D885-44B0-A504-25A003AF491B}" type="datetime1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www.ucps.k12.nc.us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9332E-FB7C-47B6-B10C-412EEFC35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5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8CAD-64F2-4849-8ECB-FFA4EA77ED8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F31CD-1F87-4355-A7CB-46F97F786E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511A-7488-4911-99E1-CE4C1EB7803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0327-0180-4737-B10A-4A1CCB67EC8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1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D17-98E3-463B-B5A7-D9AB1E9D8CC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AC09F-B5EF-4866-86C5-7DCF1C9D4E5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5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FB6B-51D4-4F5F-ACED-6790E06E0F2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6FA-1C8F-436D-85AE-AD43775E5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1994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8853" y="40543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26C27A-9B41-4F57-B6F0-2142E65769A6}" type="datetime1">
              <a:rPr lang="en-US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01338646-C44E-4FE7-A8E0-48EBB5814CD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7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7AE9-8E12-43B1-A72D-46598C370B6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BB2-41B0-4945-B384-F2F41C3208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A0B8-D885-44B0-A504-25A003AF491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9332E-FB7C-47B6-B10C-412EEFC35FA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7DD9-F375-4AEF-A760-4659450273B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C2CE-2205-47A3-BA71-A0172B6C39C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E710-67C8-45D7-8B6E-74E2FD26A89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44E-35F5-43E4-8017-6EFB23B5226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7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D5ACA-399E-4571-8E48-F78BA88A7E5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CED3-6CF1-4E41-908A-DD75FB2A979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2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7DD9-F375-4AEF-A760-4659450273BF}" type="datetime1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www.ucps.k12.nc.us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C2CE-2205-47A3-BA71-A0172B6C3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7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8B53-5DCF-4908-9C1A-D0F2BEDA17B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3ED2D-BC20-4150-BCC4-7EF6A869D2E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4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676-5239-4A1D-82BF-569ECC2CA4C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2377-E869-4339-83F7-CA0A789E773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3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8CAD-64F2-4849-8ECB-FFA4EA77ED8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F31CD-1F87-4355-A7CB-46F97F786E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6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511A-7488-4911-99E1-CE4C1EB7803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0327-0180-4737-B10A-4A1CCB67EC8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7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D17-98E3-463B-B5A7-D9AB1E9D8CC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AC09F-B5EF-4866-86C5-7DCF1C9D4E5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7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FB6B-51D4-4F5F-ACED-6790E06E0F2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6FA-1C8F-436D-85AE-AD43775E5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7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1994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8853" y="40543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26C27A-9B41-4F57-B6F0-2142E65769A6}" type="datetime1">
              <a:rPr lang="en-US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01338646-C44E-4FE7-A8E0-48EBB5814CD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7AE9-8E12-43B1-A72D-46598C370B6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BB2-41B0-4945-B384-F2F41C3208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2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A0B8-D885-44B0-A504-25A003AF491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9332E-FB7C-47B6-B10C-412EEFC35FA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7DD9-F375-4AEF-A760-4659450273B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C2CE-2205-47A3-BA71-A0172B6C39C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6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E710-67C8-45D7-8B6E-74E2FD26A892}" type="datetime1">
              <a:rPr lang="en-US" smtClean="0"/>
              <a:pPr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www.ucps.k12.nc.us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44E-35F5-43E4-8017-6EFB23B52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E710-67C8-45D7-8B6E-74E2FD26A89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44E-35F5-43E4-8017-6EFB23B5226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0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D5ACA-399E-4571-8E48-F78BA88A7E5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CED3-6CF1-4E41-908A-DD75FB2A979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6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8B53-5DCF-4908-9C1A-D0F2BEDA17B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3ED2D-BC20-4150-BCC4-7EF6A869D2E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7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676-5239-4A1D-82BF-569ECC2CA4C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2377-E869-4339-83F7-CA0A789E773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3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8CAD-64F2-4849-8ECB-FFA4EA77ED8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F31CD-1F87-4355-A7CB-46F97F786E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6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511A-7488-4911-99E1-CE4C1EB7803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0327-0180-4737-B10A-4A1CCB67EC8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3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D17-98E3-463B-B5A7-D9AB1E9D8CC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AC09F-B5EF-4866-86C5-7DCF1C9D4E5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FB6B-51D4-4F5F-ACED-6790E06E0F2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6FA-1C8F-436D-85AE-AD43775E5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1994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8853" y="40543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26C27A-9B41-4F57-B6F0-2142E65769A6}" type="datetime1">
              <a:rPr lang="en-US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01338646-C44E-4FE7-A8E0-48EBB5814CD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3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7AE9-8E12-43B1-A72D-46598C370B6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BB2-41B0-4945-B384-F2F41C3208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2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D5ACA-399E-4571-8E48-F78BA88A7E5F}" type="datetime1">
              <a:rPr lang="en-US" smtClean="0"/>
              <a:pPr/>
              <a:t>9/29/2016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www.ucps.k12.nc.us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CED3-6CF1-4E41-908A-DD75FB2A97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A0B8-D885-44B0-A504-25A003AF491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9332E-FB7C-47B6-B10C-412EEFC35FA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5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7DD9-F375-4AEF-A760-4659450273B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C2CE-2205-47A3-BA71-A0172B6C39C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E710-67C8-45D7-8B6E-74E2FD26A89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44E-35F5-43E4-8017-6EFB23B5226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4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D5ACA-399E-4571-8E48-F78BA88A7E5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CED3-6CF1-4E41-908A-DD75FB2A979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22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8B53-5DCF-4908-9C1A-D0F2BEDA17B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3ED2D-BC20-4150-BCC4-7EF6A869D2E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6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676-5239-4A1D-82BF-569ECC2CA4C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2377-E869-4339-83F7-CA0A789E773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8CAD-64F2-4849-8ECB-FFA4EA77ED8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F31CD-1F87-4355-A7CB-46F97F786E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5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511A-7488-4911-99E1-CE4C1EB7803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0327-0180-4737-B10A-4A1CCB67EC8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9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D17-98E3-463B-B5A7-D9AB1E9D8CC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AC09F-B5EF-4866-86C5-7DCF1C9D4E5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4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FB6B-51D4-4F5F-ACED-6790E06E0F2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6FA-1C8F-436D-85AE-AD43775E5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7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8B53-5DCF-4908-9C1A-D0F2BEDA17B4}" type="datetime1">
              <a:rPr lang="en-US" smtClean="0"/>
              <a:pPr/>
              <a:t>9/29/2016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www.ucps.k12.nc.us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3ED2D-BC20-4150-BCC4-7EF6A869D2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1994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8853" y="40543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26C27A-9B41-4F57-B6F0-2142E65769A6}" type="datetime1">
              <a:rPr lang="en-US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01338646-C44E-4FE7-A8E0-48EBB5814CD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7AE9-8E12-43B1-A72D-46598C370B6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BB2-41B0-4945-B384-F2F41C3208E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2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A0B8-D885-44B0-A504-25A003AF491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9332E-FB7C-47B6-B10C-412EEFC35FA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7DD9-F375-4AEF-A760-4659450273B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C2CE-2205-47A3-BA71-A0172B6C39C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E710-67C8-45D7-8B6E-74E2FD26A89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EB44E-35F5-43E4-8017-6EFB23B5226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D5ACA-399E-4571-8E48-F78BA88A7E5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CED3-6CF1-4E41-908A-DD75FB2A979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6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8B53-5DCF-4908-9C1A-D0F2BEDA17B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3ED2D-BC20-4150-BCC4-7EF6A869D2E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5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676-5239-4A1D-82BF-569ECC2CA4C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2377-E869-4339-83F7-CA0A789E773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4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8CAD-64F2-4849-8ECB-FFA4EA77ED8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F31CD-1F87-4355-A7CB-46F97F786E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511A-7488-4911-99E1-CE4C1EB7803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0327-0180-4737-B10A-4A1CCB67EC8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7676-5239-4A1D-82BF-569ECC2CA4C1}" type="datetime1">
              <a:rPr lang="en-US" smtClean="0"/>
              <a:pPr/>
              <a:t>9/29/2016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www.ucps.k12.nc.us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2377-E869-4339-83F7-CA0A789E77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6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D17-98E3-463B-B5A7-D9AB1E9D8CC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AC09F-B5EF-4866-86C5-7DCF1C9D4E5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7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FB6B-51D4-4F5F-ACED-6790E06E0F2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C56FA-1C8F-436D-85AE-AD43775E5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8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1994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8853" y="40543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26C27A-9B41-4F57-B6F0-2142E65769A6}" type="datetime1">
              <a:rPr lang="en-US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www.ucps.k12.nc.us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01338646-C44E-4FE7-A8E0-48EBB5814CD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4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8CAD-64F2-4849-8ECB-FFA4EA77ED8C}" type="datetime1">
              <a:rPr lang="en-US" smtClean="0"/>
              <a:pPr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www.ucps.k12.nc.us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F31CD-1F87-4355-A7CB-46F97F786E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1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511A-7488-4911-99E1-CE4C1EB78035}" type="datetime1">
              <a:rPr lang="en-US" smtClean="0"/>
              <a:pPr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www.ucps.k12.nc.us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0327-0180-4737-B10A-4A1CCB67EC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7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100000">
              <a:srgbClr val="4D702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E1147-4FD8-4141-B0F7-70626C37F30C}" type="datetime1">
              <a:rPr lang="en-US" smtClean="0"/>
              <a:pPr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www.ucps.k12.nc.us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213C6-8500-4EC5-ACAB-D3974BAAE6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18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0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100000">
              <a:srgbClr val="4D702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E1147-4FD8-4141-B0F7-70626C37F30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</a:t>
            </a:r>
          </a:p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213C6-8500-4EC5-ACAB-D3974BAAE6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448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100000">
              <a:srgbClr val="4D702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E1147-4FD8-4141-B0F7-70626C37F30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</a:t>
            </a:r>
          </a:p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213C6-8500-4EC5-ACAB-D3974BAAE6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93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100000">
              <a:srgbClr val="4D702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E1147-4FD8-4141-B0F7-70626C37F30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</a:t>
            </a:r>
          </a:p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213C6-8500-4EC5-ACAB-D3974BAAE6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301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100000">
              <a:srgbClr val="4D702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E1147-4FD8-4141-B0F7-70626C37F30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</a:t>
            </a:r>
          </a:p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213C6-8500-4EC5-ACAB-D3974BAAE6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753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100000">
              <a:srgbClr val="4D702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E1147-4FD8-4141-B0F7-70626C37F30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9/29/2016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www.ucps.k12.nc.us</a:t>
            </a:r>
          </a:p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213C6-8500-4EC5-ACAB-D3974BAAE61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536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ps.k12.nc.us/Page/2783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://www.co.union.nc.us/government/boardofelection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92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408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yriad Pro"/>
                <a:cs typeface="Myriad Pro"/>
              </a:rPr>
              <a:t>2016 BOND PROJECTS</a:t>
            </a:r>
            <a:endParaRPr lang="en-US" sz="2400" b="1" dirty="0">
              <a:latin typeface="Myriad Pro"/>
              <a:cs typeface="Myriad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40893" y="1160832"/>
            <a:ext cx="2914757" cy="30603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38804" y="1112833"/>
            <a:ext cx="270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Myriad Pro"/>
                <a:cs typeface="Myriad Pro"/>
              </a:rPr>
              <a:t>PORTER RIDGE HIGH</a:t>
            </a:r>
            <a:endParaRPr lang="en-US" b="1" dirty="0">
              <a:latin typeface="Myriad Pro"/>
              <a:cs typeface="Myriad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3774" y="4460627"/>
            <a:ext cx="2930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aseline="3000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US" sz="3600" baseline="30000" dirty="0">
                <a:solidFill>
                  <a:srgbClr val="FFFFFF"/>
                </a:solidFill>
              </a:rPr>
              <a:t> </a:t>
            </a:r>
            <a:r>
              <a:rPr lang="en-US" sz="3600" b="1" baseline="30000" dirty="0">
                <a:solidFill>
                  <a:srgbClr val="FFFFFF"/>
                </a:solidFill>
              </a:rPr>
              <a:t>$</a:t>
            </a:r>
            <a:r>
              <a:rPr lang="en-US" sz="3600" b="1" baseline="30000" dirty="0" smtClean="0">
                <a:solidFill>
                  <a:srgbClr val="FFFFFF"/>
                </a:solidFill>
              </a:rPr>
              <a:t>1,496,196</a:t>
            </a:r>
            <a:endParaRPr lang="en-US" sz="3600" b="1" baseline="30000" dirty="0">
              <a:solidFill>
                <a:srgbClr val="FFFFFF"/>
              </a:solidFill>
            </a:endParaRPr>
          </a:p>
          <a:p>
            <a:pPr algn="r"/>
            <a:endParaRPr lang="en-US" sz="3600" b="1" baseline="30000" dirty="0">
              <a:solidFill>
                <a:srgbClr val="4D7021"/>
              </a:solidFill>
            </a:endParaRPr>
          </a:p>
          <a:p>
            <a:pPr algn="r"/>
            <a:endParaRPr lang="en-US" sz="3600" dirty="0">
              <a:solidFill>
                <a:srgbClr val="4D7021"/>
              </a:solidFill>
              <a:latin typeface="Myriad Pro"/>
              <a:cs typeface="Myriad Pro"/>
            </a:endParaRPr>
          </a:p>
        </p:txBody>
      </p:sp>
      <p:sp>
        <p:nvSpPr>
          <p:cNvPr id="11" name="Isosceles Triangle 10"/>
          <p:cNvSpPr/>
          <p:nvPr/>
        </p:nvSpPr>
        <p:spPr>
          <a:xfrm rot="5400000">
            <a:off x="4005841" y="4471115"/>
            <a:ext cx="265922" cy="229243"/>
          </a:xfrm>
          <a:prstGeom prst="triangle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5465" y="1364909"/>
            <a:ext cx="3434978" cy="174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SzPct val="100000"/>
              <a:buBlip>
                <a:blip r:embed="rId3"/>
              </a:buBlip>
            </a:pPr>
            <a:r>
              <a:rPr lang="en-US" dirty="0" smtClean="0"/>
              <a:t>4 Classrooms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3"/>
              </a:buBlip>
            </a:pPr>
            <a:r>
              <a:rPr lang="en-US" dirty="0" smtClean="0"/>
              <a:t>Expand Cafeteria </a:t>
            </a:r>
            <a:endParaRPr lang="en-US" dirty="0"/>
          </a:p>
          <a:p>
            <a:pPr marL="342900" indent="-342900">
              <a:lnSpc>
                <a:spcPct val="120000"/>
              </a:lnSpc>
              <a:buSzPct val="100000"/>
              <a:buBlip>
                <a:blip r:embed="rId3"/>
              </a:buBlip>
            </a:pPr>
            <a:r>
              <a:rPr lang="en-US" dirty="0"/>
              <a:t>Increase S</a:t>
            </a:r>
            <a:r>
              <a:rPr lang="en-US" dirty="0" smtClean="0"/>
              <a:t>tudent </a:t>
            </a:r>
            <a:r>
              <a:rPr lang="en-US" dirty="0"/>
              <a:t>C</a:t>
            </a:r>
            <a:r>
              <a:rPr lang="en-US" dirty="0" smtClean="0"/>
              <a:t>apacity </a:t>
            </a:r>
            <a:r>
              <a:rPr lang="en-US" dirty="0"/>
              <a:t>to </a:t>
            </a:r>
            <a:r>
              <a:rPr lang="en-US" dirty="0" smtClean="0"/>
              <a:t>1,800 (Maximum) 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3"/>
              </a:buBlip>
            </a:pPr>
            <a:r>
              <a:rPr lang="en-US" dirty="0" smtClean="0"/>
              <a:t>Built in 2005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80" y="1466865"/>
            <a:ext cx="4331470" cy="2894606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11761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03438 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408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yriad Pro"/>
                <a:cs typeface="Myriad Pro"/>
              </a:rPr>
              <a:t>2016 BOND PROJECTS</a:t>
            </a:r>
            <a:endParaRPr lang="en-US" sz="2400" b="1" dirty="0">
              <a:latin typeface="Myriad Pro"/>
              <a:cs typeface="Myriad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35807" y="1160832"/>
            <a:ext cx="2914757" cy="30603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60210" y="1142013"/>
            <a:ext cx="339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Myriad Pro"/>
                <a:cs typeface="Myriad Pro"/>
              </a:rPr>
              <a:t>WESTERN UNION ELEMENTARY</a:t>
            </a:r>
            <a:endParaRPr lang="en-US" sz="1200" b="1" dirty="0"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24" y="1451387"/>
            <a:ext cx="4344624" cy="289460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05465" y="1288709"/>
            <a:ext cx="3434978" cy="2706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/>
              <a:t>8  Classrooms </a:t>
            </a:r>
            <a:endParaRPr lang="en-US" dirty="0"/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/>
              <a:t>Expand cafeteria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/>
              <a:t>2 Teacher </a:t>
            </a:r>
            <a:r>
              <a:rPr lang="en-US" dirty="0"/>
              <a:t>W</a:t>
            </a:r>
            <a:r>
              <a:rPr lang="en-US" dirty="0" smtClean="0"/>
              <a:t>orkrooms</a:t>
            </a:r>
            <a:endParaRPr lang="en-US" dirty="0"/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/>
              <a:t>Remove </a:t>
            </a:r>
            <a:r>
              <a:rPr lang="en-US" dirty="0" smtClean="0"/>
              <a:t>Mobile Units (3)</a:t>
            </a:r>
            <a:endParaRPr lang="en-US" dirty="0"/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/>
              <a:t>Increase Student </a:t>
            </a:r>
            <a:r>
              <a:rPr lang="en-US" dirty="0"/>
              <a:t>C</a:t>
            </a:r>
            <a:r>
              <a:rPr lang="en-US" dirty="0" smtClean="0"/>
              <a:t>apacity </a:t>
            </a:r>
            <a:r>
              <a:rPr lang="en-US" dirty="0"/>
              <a:t>to </a:t>
            </a:r>
            <a:r>
              <a:rPr lang="en-US" dirty="0" smtClean="0"/>
              <a:t>804 (maximum)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/>
              <a:t>Built in 1955</a:t>
            </a: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</a:pPr>
            <a:endParaRPr lang="en-US" sz="24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3366124" y="4498878"/>
            <a:ext cx="2930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aseline="3000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US" sz="3600" baseline="30000" dirty="0">
                <a:solidFill>
                  <a:srgbClr val="FFFFFF"/>
                </a:solidFill>
              </a:rPr>
              <a:t>  </a:t>
            </a:r>
            <a:r>
              <a:rPr lang="en-US" sz="3600" b="1" baseline="30000" dirty="0" smtClean="0">
                <a:solidFill>
                  <a:srgbClr val="FFFFFF"/>
                </a:solidFill>
              </a:rPr>
              <a:t>$3,882,437</a:t>
            </a:r>
            <a:endParaRPr lang="en-US" sz="3600" b="1" baseline="30000" dirty="0">
              <a:solidFill>
                <a:srgbClr val="FFFFFF"/>
              </a:solidFill>
            </a:endParaRPr>
          </a:p>
          <a:p>
            <a:pPr algn="r"/>
            <a:endParaRPr lang="en-US" sz="3600" b="1" baseline="30000" dirty="0">
              <a:solidFill>
                <a:srgbClr val="4D7021"/>
              </a:solidFill>
            </a:endParaRPr>
          </a:p>
          <a:p>
            <a:pPr algn="r"/>
            <a:endParaRPr lang="en-US" sz="3600" dirty="0">
              <a:solidFill>
                <a:srgbClr val="4D7021"/>
              </a:solidFill>
              <a:latin typeface="Myriad Pro"/>
              <a:cs typeface="Myriad Pro"/>
            </a:endParaRPr>
          </a:p>
        </p:txBody>
      </p:sp>
      <p:sp>
        <p:nvSpPr>
          <p:cNvPr id="11" name="Isosceles Triangle 10"/>
          <p:cNvSpPr/>
          <p:nvPr/>
        </p:nvSpPr>
        <p:spPr>
          <a:xfrm rot="5400000">
            <a:off x="4005841" y="4471115"/>
            <a:ext cx="265922" cy="229243"/>
          </a:xfrm>
          <a:prstGeom prst="triangle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03438 1.48148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408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yriad Pro"/>
                <a:cs typeface="Myriad Pro"/>
              </a:rPr>
              <a:t>2016 BOND PROJECTS</a:t>
            </a:r>
            <a:endParaRPr lang="en-US" sz="2400" b="1" dirty="0">
              <a:latin typeface="Myriad Pro"/>
              <a:cs typeface="Myriad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87784" y="1153415"/>
            <a:ext cx="2914757" cy="30603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63455" y="1130081"/>
            <a:ext cx="322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Myriad Pro"/>
                <a:cs typeface="Myriad Pro"/>
              </a:rPr>
              <a:t>SUN VALLEY HIGH</a:t>
            </a:r>
            <a:endParaRPr lang="en-US" b="1" dirty="0"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17" y="1480238"/>
            <a:ext cx="4344624" cy="289460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05465" y="1385124"/>
            <a:ext cx="3465578" cy="407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/>
              <a:t>10 Classrooms</a:t>
            </a:r>
            <a:endParaRPr lang="en-US" dirty="0"/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/>
              <a:t>Auditorium Renovation</a:t>
            </a:r>
            <a:endParaRPr lang="en-US" dirty="0"/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/>
              <a:t>Expand </a:t>
            </a:r>
            <a:r>
              <a:rPr lang="en-US" dirty="0"/>
              <a:t>A</a:t>
            </a:r>
            <a:r>
              <a:rPr lang="en-US" dirty="0" smtClean="0"/>
              <a:t>dministrative </a:t>
            </a:r>
            <a:r>
              <a:rPr lang="en-US" dirty="0"/>
              <a:t>O</a:t>
            </a:r>
            <a:r>
              <a:rPr lang="en-US" dirty="0" smtClean="0"/>
              <a:t>ffice </a:t>
            </a:r>
            <a:r>
              <a:rPr lang="en-US" dirty="0"/>
              <a:t>A</a:t>
            </a:r>
            <a:r>
              <a:rPr lang="en-US" dirty="0" smtClean="0"/>
              <a:t>rea 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/>
              <a:t>Expand Media Center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/>
              <a:t>Add </a:t>
            </a:r>
            <a:r>
              <a:rPr lang="en-US" dirty="0"/>
              <a:t>T</a:t>
            </a:r>
            <a:r>
              <a:rPr lang="en-US" dirty="0" smtClean="0"/>
              <a:t>eacher </a:t>
            </a:r>
            <a:r>
              <a:rPr lang="en-US" dirty="0"/>
              <a:t>W</a:t>
            </a:r>
            <a:r>
              <a:rPr lang="en-US" dirty="0" smtClean="0"/>
              <a:t>orkrooms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/>
              <a:t>Expand </a:t>
            </a:r>
            <a:r>
              <a:rPr lang="en-US" dirty="0"/>
              <a:t>C</a:t>
            </a:r>
            <a:r>
              <a:rPr lang="en-US" dirty="0" smtClean="0"/>
              <a:t>afeteria </a:t>
            </a:r>
            <a:r>
              <a:rPr lang="en-US" dirty="0"/>
              <a:t>and </a:t>
            </a:r>
            <a:r>
              <a:rPr lang="en-US" dirty="0" smtClean="0"/>
              <a:t>Kitchen</a:t>
            </a:r>
            <a:endParaRPr lang="en-US" dirty="0"/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/>
              <a:t>New </a:t>
            </a:r>
            <a:r>
              <a:rPr lang="en-US" dirty="0"/>
              <a:t>C</a:t>
            </a:r>
            <a:r>
              <a:rPr lang="en-US" dirty="0" smtClean="0"/>
              <a:t>horus Room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/>
              <a:t>HVAC and Plumbing Upgrades</a:t>
            </a:r>
          </a:p>
          <a:p>
            <a:pPr>
              <a:lnSpc>
                <a:spcPct val="120000"/>
              </a:lnSpc>
              <a:buSzPct val="100000"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07920" y="4491196"/>
            <a:ext cx="293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aseline="30000" dirty="0">
                <a:solidFill>
                  <a:srgbClr val="FFFFFF"/>
                </a:solidFill>
              </a:rPr>
              <a:t> </a:t>
            </a:r>
            <a:r>
              <a:rPr lang="en-US" sz="3600" b="1" baseline="30000" dirty="0">
                <a:solidFill>
                  <a:srgbClr val="FFFFFF"/>
                </a:solidFill>
              </a:rPr>
              <a:t>$24,364,734</a:t>
            </a:r>
          </a:p>
          <a:p>
            <a:pPr algn="r"/>
            <a:endParaRPr lang="en-US" sz="3600" dirty="0">
              <a:solidFill>
                <a:srgbClr val="4D7021"/>
              </a:solidFill>
              <a:latin typeface="Myriad Pro"/>
              <a:cs typeface="Myriad Pro"/>
            </a:endParaRPr>
          </a:p>
        </p:txBody>
      </p:sp>
      <p:sp>
        <p:nvSpPr>
          <p:cNvPr id="11" name="Isosceles Triangle 10"/>
          <p:cNvSpPr/>
          <p:nvPr/>
        </p:nvSpPr>
        <p:spPr>
          <a:xfrm rot="5400000">
            <a:off x="4005841" y="4471115"/>
            <a:ext cx="265922" cy="229243"/>
          </a:xfrm>
          <a:prstGeom prst="triangle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4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03438 1.48148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408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yriad Pro"/>
                <a:cs typeface="Myriad Pro"/>
              </a:rPr>
              <a:t>2016 BOND PROJECTS</a:t>
            </a:r>
            <a:endParaRPr lang="en-US" sz="2400" b="1" dirty="0">
              <a:latin typeface="Myriad Pro"/>
              <a:cs typeface="Myriad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87784" y="1153415"/>
            <a:ext cx="2914757" cy="30603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63455" y="1130081"/>
            <a:ext cx="322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Myriad Pro"/>
                <a:cs typeface="Myriad Pro"/>
              </a:rPr>
              <a:t>SUN VALLEY HIGH</a:t>
            </a:r>
            <a:endParaRPr lang="en-US" b="1" dirty="0"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465" y="1390309"/>
            <a:ext cx="346557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SzPct val="100000"/>
              <a:buBlip>
                <a:blip r:embed="rId3"/>
              </a:buBlip>
            </a:pPr>
            <a:r>
              <a:rPr lang="en-US" dirty="0" smtClean="0"/>
              <a:t>ADA Renovations </a:t>
            </a:r>
            <a:endParaRPr lang="en-US" dirty="0"/>
          </a:p>
          <a:p>
            <a:pPr marL="342900" indent="-342900">
              <a:lnSpc>
                <a:spcPct val="120000"/>
              </a:lnSpc>
              <a:buSzPct val="100000"/>
              <a:buBlip>
                <a:blip r:embed="rId3"/>
              </a:buBlip>
            </a:pPr>
            <a:r>
              <a:rPr lang="en-US" dirty="0"/>
              <a:t>Remove </a:t>
            </a:r>
            <a:r>
              <a:rPr lang="en-US" dirty="0" smtClean="0"/>
              <a:t>Mobile </a:t>
            </a:r>
            <a:r>
              <a:rPr lang="en-US" dirty="0"/>
              <a:t>U</a:t>
            </a:r>
            <a:r>
              <a:rPr lang="en-US" dirty="0" smtClean="0"/>
              <a:t>nits</a:t>
            </a:r>
            <a:endParaRPr lang="en-US" dirty="0"/>
          </a:p>
          <a:p>
            <a:pPr marL="342900" indent="-342900">
              <a:lnSpc>
                <a:spcPct val="120000"/>
              </a:lnSpc>
              <a:buSzPct val="100000"/>
              <a:buBlip>
                <a:blip r:embed="rId3"/>
              </a:buBlip>
            </a:pPr>
            <a:r>
              <a:rPr lang="en-US" dirty="0"/>
              <a:t>Increase </a:t>
            </a:r>
            <a:r>
              <a:rPr lang="en-US" dirty="0" smtClean="0"/>
              <a:t>Student </a:t>
            </a:r>
            <a:r>
              <a:rPr lang="en-US" dirty="0"/>
              <a:t>C</a:t>
            </a:r>
            <a:r>
              <a:rPr lang="en-US" dirty="0" smtClean="0"/>
              <a:t>apacity </a:t>
            </a:r>
            <a:r>
              <a:rPr lang="en-US" dirty="0"/>
              <a:t>to </a:t>
            </a:r>
            <a:r>
              <a:rPr lang="en-US" dirty="0" smtClean="0"/>
              <a:t>1,800 (maximum)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3"/>
              </a:buBlip>
            </a:pPr>
            <a:r>
              <a:rPr lang="en-US" dirty="0"/>
              <a:t>New Athletic </a:t>
            </a:r>
            <a:r>
              <a:rPr lang="en-US" dirty="0" smtClean="0"/>
              <a:t>Stadium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3"/>
              </a:buBlip>
            </a:pPr>
            <a:r>
              <a:rPr lang="en-US" dirty="0" smtClean="0"/>
              <a:t>Built in 1960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07920" y="4491196"/>
            <a:ext cx="293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aseline="30000" dirty="0">
                <a:solidFill>
                  <a:srgbClr val="FFFFFF"/>
                </a:solidFill>
              </a:rPr>
              <a:t> </a:t>
            </a:r>
            <a:r>
              <a:rPr lang="en-US" sz="3600" b="1" baseline="30000" dirty="0">
                <a:solidFill>
                  <a:srgbClr val="FFFFFF"/>
                </a:solidFill>
              </a:rPr>
              <a:t>$24,364,734</a:t>
            </a:r>
          </a:p>
          <a:p>
            <a:pPr algn="r"/>
            <a:endParaRPr lang="en-US" sz="3600" dirty="0">
              <a:solidFill>
                <a:srgbClr val="4D7021"/>
              </a:solidFill>
              <a:latin typeface="Myriad Pro"/>
              <a:cs typeface="Myriad Pro"/>
            </a:endParaRPr>
          </a:p>
        </p:txBody>
      </p:sp>
      <p:sp>
        <p:nvSpPr>
          <p:cNvPr id="11" name="Isosceles Triangle 10"/>
          <p:cNvSpPr/>
          <p:nvPr/>
        </p:nvSpPr>
        <p:spPr>
          <a:xfrm rot="5400000">
            <a:off x="4005841" y="4471115"/>
            <a:ext cx="265922" cy="229243"/>
          </a:xfrm>
          <a:prstGeom prst="triangle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17" y="1480238"/>
            <a:ext cx="4344624" cy="2894605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6937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03438 1.48148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408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yriad Pro"/>
                <a:cs typeface="Myriad Pro"/>
              </a:rPr>
              <a:t>2016 BOND PROJECTS</a:t>
            </a:r>
            <a:endParaRPr lang="en-US" sz="2400" b="1" dirty="0">
              <a:latin typeface="Myriad Pro"/>
              <a:cs typeface="Myriad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86889" y="1160832"/>
            <a:ext cx="2914757" cy="30603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32344" y="1129182"/>
            <a:ext cx="322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Myriad Pro"/>
                <a:cs typeface="Myriad Pro"/>
              </a:rPr>
              <a:t>TRANSPORTATION FACILITY</a:t>
            </a:r>
            <a:endParaRPr lang="en-US" b="1" dirty="0"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18" y="1480238"/>
            <a:ext cx="4344622" cy="289460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507920" y="4491196"/>
            <a:ext cx="293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aseline="30000" dirty="0">
                <a:solidFill>
                  <a:srgbClr val="FFFFFF"/>
                </a:solidFill>
              </a:rPr>
              <a:t> </a:t>
            </a:r>
            <a:r>
              <a:rPr lang="en-US" sz="3600" b="1" baseline="30000" dirty="0" smtClean="0">
                <a:solidFill>
                  <a:srgbClr val="FFFFFF"/>
                </a:solidFill>
              </a:rPr>
              <a:t>$12,000,000</a:t>
            </a:r>
            <a:endParaRPr lang="en-US" sz="3600" b="1" baseline="30000" dirty="0">
              <a:solidFill>
                <a:srgbClr val="FFFFFF"/>
              </a:solidFill>
            </a:endParaRPr>
          </a:p>
          <a:p>
            <a:pPr algn="r"/>
            <a:endParaRPr lang="en-US" sz="3600" dirty="0">
              <a:solidFill>
                <a:srgbClr val="4D7021"/>
              </a:solidFill>
              <a:latin typeface="Myriad Pro"/>
              <a:cs typeface="Myriad Pro"/>
            </a:endParaRPr>
          </a:p>
        </p:txBody>
      </p:sp>
      <p:sp>
        <p:nvSpPr>
          <p:cNvPr id="3" name="Isosceles Triangle 2"/>
          <p:cNvSpPr/>
          <p:nvPr/>
        </p:nvSpPr>
        <p:spPr>
          <a:xfrm rot="5400000">
            <a:off x="4005841" y="4471115"/>
            <a:ext cx="265922" cy="229243"/>
          </a:xfrm>
          <a:prstGeom prst="triangle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6610" y="1371514"/>
            <a:ext cx="38213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00000"/>
              <a:buBlip>
                <a:blip r:embed="rId4"/>
              </a:buBlip>
            </a:pPr>
            <a:r>
              <a:rPr lang="en-US" dirty="0" smtClean="0"/>
              <a:t>New </a:t>
            </a:r>
            <a:r>
              <a:rPr lang="en-US" dirty="0"/>
              <a:t>Facility on Gold Mine Road</a:t>
            </a:r>
          </a:p>
          <a:p>
            <a:pPr marL="285750" indent="-285750">
              <a:buSzPct val="100000"/>
              <a:buBlip>
                <a:blip r:embed="rId4"/>
              </a:buBlip>
            </a:pPr>
            <a:r>
              <a:rPr lang="en-US" dirty="0"/>
              <a:t>50,723 </a:t>
            </a:r>
            <a:r>
              <a:rPr lang="en-US" dirty="0" err="1"/>
              <a:t>s.f.</a:t>
            </a:r>
            <a:r>
              <a:rPr lang="en-US" dirty="0"/>
              <a:t> Facility w/ Office Space</a:t>
            </a:r>
          </a:p>
          <a:p>
            <a:pPr marL="285750" indent="-285750">
              <a:buSzPct val="100000"/>
              <a:buBlip>
                <a:blip r:embed="rId4"/>
              </a:buBlip>
            </a:pPr>
            <a:r>
              <a:rPr lang="en-US" dirty="0"/>
              <a:t>Increase to </a:t>
            </a:r>
            <a:r>
              <a:rPr lang="en-US" dirty="0" smtClean="0"/>
              <a:t>16 </a:t>
            </a:r>
            <a:r>
              <a:rPr lang="en-US" dirty="0"/>
              <a:t>Bays</a:t>
            </a:r>
          </a:p>
          <a:p>
            <a:pPr marL="285750" indent="-285750">
              <a:buSzPct val="100000"/>
              <a:buBlip>
                <a:blip r:embed="rId4"/>
              </a:buBlip>
            </a:pPr>
            <a:r>
              <a:rPr lang="en-US" dirty="0"/>
              <a:t>Parts </a:t>
            </a:r>
            <a:r>
              <a:rPr lang="en-US" dirty="0" smtClean="0"/>
              <a:t>and </a:t>
            </a:r>
            <a:r>
              <a:rPr lang="en-US" dirty="0"/>
              <a:t>Storage Areas</a:t>
            </a:r>
          </a:p>
          <a:p>
            <a:pPr marL="285750" indent="-285750">
              <a:buSzPct val="100000"/>
              <a:buBlip>
                <a:blip r:embed="rId4"/>
              </a:buBlip>
            </a:pPr>
            <a:r>
              <a:rPr lang="en-US" dirty="0"/>
              <a:t>Secure Parking</a:t>
            </a:r>
          </a:p>
          <a:p>
            <a:pPr marL="285750" indent="-285750">
              <a:buSzPct val="100000"/>
              <a:buBlip>
                <a:blip r:embed="rId4"/>
              </a:buBlip>
            </a:pPr>
            <a:r>
              <a:rPr lang="en-US" dirty="0"/>
              <a:t>Current Facility does not meet DPI Recommendations</a:t>
            </a:r>
          </a:p>
          <a:p>
            <a:pPr marL="285750" indent="-285750">
              <a:buSzPct val="100000"/>
              <a:buBlip>
                <a:blip r:embed="rId4"/>
              </a:buBlip>
            </a:pPr>
            <a:r>
              <a:rPr lang="en-US" dirty="0"/>
              <a:t>Current Facility Built 1980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4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03438 1.48148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/>
      <p:bldP spid="3" grpId="0" animBg="1"/>
      <p:bldP spid="3" grpId="1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408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yriad Pro"/>
                <a:cs typeface="Myriad Pro"/>
              </a:rPr>
              <a:t>2016 BOND PROJECTS</a:t>
            </a:r>
            <a:endParaRPr lang="en-US" sz="2400" b="1" dirty="0">
              <a:latin typeface="Myriad Pro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1" y="4788223"/>
            <a:ext cx="6337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For example, if you have a house that is worth $</a:t>
            </a:r>
            <a:r>
              <a:rPr lang="en-US" b="1" dirty="0" smtClean="0">
                <a:solidFill>
                  <a:srgbClr val="FFFFFF"/>
                </a:solidFill>
              </a:rPr>
              <a:t>100,000</a:t>
            </a:r>
            <a:r>
              <a:rPr lang="en-US" b="1" dirty="0">
                <a:solidFill>
                  <a:srgbClr val="FFFFFF"/>
                </a:solidFill>
              </a:rPr>
              <a:t>, </a:t>
            </a:r>
            <a:r>
              <a:rPr lang="en-US" b="1" dirty="0" smtClean="0">
                <a:solidFill>
                  <a:srgbClr val="FFFFFF"/>
                </a:solidFill>
              </a:rPr>
              <a:t>then </a:t>
            </a:r>
            <a:r>
              <a:rPr lang="en-US" b="1" dirty="0">
                <a:solidFill>
                  <a:srgbClr val="FFFFFF"/>
                </a:solidFill>
              </a:rPr>
              <a:t>your tax increase for this portion of the bond is approximately $</a:t>
            </a:r>
            <a:r>
              <a:rPr lang="en-US" b="1" dirty="0" smtClean="0">
                <a:solidFill>
                  <a:srgbClr val="FFFFFF"/>
                </a:solidFill>
              </a:rPr>
              <a:t>16 annually.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3557" y="3736768"/>
            <a:ext cx="44395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Estimated Tax Increase</a:t>
            </a:r>
          </a:p>
          <a:p>
            <a:pPr algn="ctr"/>
            <a:r>
              <a:rPr lang="en-US" sz="2400" dirty="0" smtClean="0"/>
              <a:t>$.16 cents per $1,000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0760" y="5800453"/>
            <a:ext cx="459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*Source Union County Board of County Commissioners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90" y="1600200"/>
            <a:ext cx="3529607" cy="21204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611" y="1003300"/>
            <a:ext cx="498638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Tax Impact $54 Million Bond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4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408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Myriad Pro"/>
                <a:cs typeface="Myriad Pro"/>
              </a:rPr>
              <a:t>2016 BOND PROJECTS</a:t>
            </a:r>
            <a:endParaRPr lang="en-US" sz="2400" b="1" dirty="0">
              <a:solidFill>
                <a:prstClr val="white"/>
              </a:solidFill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4002943"/>
            <a:ext cx="7861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Proceeds from a bond issue can only be used for the costs associated with:</a:t>
            </a:r>
          </a:p>
          <a:p>
            <a:pPr marL="742950" lvl="1" indent="-285750">
              <a:buSzPct val="100000"/>
              <a:buBlip>
                <a:blip r:embed="rId3"/>
              </a:buBlip>
            </a:pPr>
            <a:r>
              <a:rPr lang="en-US" dirty="0" smtClean="0">
                <a:solidFill>
                  <a:prstClr val="white"/>
                </a:solidFill>
              </a:rPr>
              <a:t>Construction and renovation of facilities</a:t>
            </a:r>
          </a:p>
          <a:p>
            <a:pPr marL="742950" lvl="1" indent="-285750">
              <a:buSzPct val="100000"/>
              <a:buBlip>
                <a:blip r:embed="rId3"/>
              </a:buBlip>
            </a:pPr>
            <a:r>
              <a:rPr lang="en-US" dirty="0" smtClean="0">
                <a:solidFill>
                  <a:prstClr val="white"/>
                </a:solidFill>
              </a:rPr>
              <a:t>Acquisition of land</a:t>
            </a:r>
          </a:p>
          <a:p>
            <a:pPr marL="742950" lvl="1" indent="-285750">
              <a:buSzPct val="100000"/>
              <a:buBlip>
                <a:blip r:embed="rId3"/>
              </a:buBlip>
            </a:pPr>
            <a:r>
              <a:rPr lang="en-US" dirty="0" smtClean="0">
                <a:solidFill>
                  <a:prstClr val="white"/>
                </a:solidFill>
              </a:rPr>
              <a:t>Purchase of capital items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Bond proceeds cannot be used for teacher salaries.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b="1" dirty="0" smtClean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6611" y="991394"/>
            <a:ext cx="72016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How Can Bond </a:t>
            </a:r>
            <a:r>
              <a:rPr lang="en-US" sz="2800" b="1" dirty="0" smtClean="0">
                <a:solidFill>
                  <a:prstClr val="black"/>
                </a:solidFill>
              </a:rPr>
              <a:t>Funds Be </a:t>
            </a:r>
            <a:r>
              <a:rPr lang="en-US" sz="2800" b="1" dirty="0">
                <a:solidFill>
                  <a:prstClr val="black"/>
                </a:solidFill>
              </a:rPr>
              <a:t>Spent?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90" y="1600200"/>
            <a:ext cx="3529607" cy="212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584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Myriad Pro"/>
                <a:cs typeface="Myriad Pro"/>
              </a:rPr>
              <a:t>FREQUENTLY ASKED QUESTIONS</a:t>
            </a:r>
            <a:endParaRPr lang="en-US" sz="2400" b="1" dirty="0">
              <a:solidFill>
                <a:prstClr val="white"/>
              </a:solidFill>
              <a:latin typeface="Myriad Pro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62703"/>
            <a:ext cx="5724445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latin typeface="Arial"/>
              </a:rPr>
              <a:t>Q. </a:t>
            </a:r>
            <a:r>
              <a:rPr lang="en-US" sz="1800" b="1" dirty="0" smtClean="0">
                <a:latin typeface="Arial"/>
              </a:rPr>
              <a:t>Why do we need a new Transportation Facility?</a:t>
            </a:r>
            <a:endParaRPr lang="en-US" sz="1800" b="1" dirty="0">
              <a:latin typeface="Arial"/>
            </a:endParaRPr>
          </a:p>
          <a:p>
            <a:pPr marL="0" indent="0">
              <a:buNone/>
            </a:pPr>
            <a:endParaRPr lang="en-US" sz="1800" dirty="0">
              <a:latin typeface="Arial"/>
            </a:endParaRPr>
          </a:p>
          <a:p>
            <a:pPr>
              <a:buFont typeface="+mj-lt"/>
              <a:buAutoNum type="alphaUcPeriod"/>
            </a:pPr>
            <a:r>
              <a:rPr lang="en-US" sz="1800" dirty="0" smtClean="0">
                <a:latin typeface="Arial"/>
              </a:rPr>
              <a:t>The facility on Venus Street was built in 1980. </a:t>
            </a:r>
            <a:br>
              <a:rPr lang="en-US" sz="1800" dirty="0" smtClean="0">
                <a:latin typeface="Arial"/>
              </a:rPr>
            </a:br>
            <a:r>
              <a:rPr lang="en-US" sz="1800" dirty="0" smtClean="0">
                <a:latin typeface="Arial"/>
              </a:rPr>
              <a:t>The facility does not meet the Department of Public Instruction’s recommendation for a fleet our size. The current facility has 6 maintenance bays. </a:t>
            </a:r>
            <a:br>
              <a:rPr lang="en-US" sz="1800" dirty="0" smtClean="0">
                <a:latin typeface="Arial"/>
              </a:rPr>
            </a:br>
            <a:r>
              <a:rPr lang="en-US" sz="1800" dirty="0" smtClean="0">
                <a:latin typeface="Arial"/>
              </a:rPr>
              <a:t>The new facility will have at least 16 bays. </a:t>
            </a:r>
            <a:br>
              <a:rPr lang="en-US" sz="1800" dirty="0" smtClean="0">
                <a:latin typeface="Arial"/>
              </a:rPr>
            </a:br>
            <a:r>
              <a:rPr lang="en-US" sz="1800" dirty="0" smtClean="0">
                <a:latin typeface="Arial"/>
              </a:rPr>
              <a:t>UCPS has more than 400 buses</a:t>
            </a:r>
            <a:r>
              <a:rPr lang="en-US" sz="1800" dirty="0">
                <a:latin typeface="Arial"/>
              </a:rPr>
              <a:t> </a:t>
            </a:r>
            <a:r>
              <a:rPr lang="en-US" sz="1800" dirty="0" smtClean="0">
                <a:latin typeface="Arial"/>
              </a:rPr>
              <a:t>in its entire fleet.  Each day, approximately 300 buses travel more than 29,000 miles, transporting 31,000 students.</a:t>
            </a:r>
            <a:endParaRPr lang="en-US" sz="1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0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632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Myriad Pro"/>
                <a:cs typeface="Myriad Pro"/>
              </a:rPr>
              <a:t>FREQUENTLY ASKED QUESTIONS</a:t>
            </a:r>
            <a:endParaRPr lang="en-US" sz="2400" b="1" dirty="0">
              <a:solidFill>
                <a:prstClr val="white"/>
              </a:solidFill>
              <a:latin typeface="Myriad Pro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62704"/>
            <a:ext cx="5880099" cy="51618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latin typeface="Arial"/>
              </a:rPr>
              <a:t>Q. </a:t>
            </a:r>
            <a:r>
              <a:rPr lang="en-US" sz="1800" b="1" dirty="0" smtClean="0">
                <a:latin typeface="Arial"/>
              </a:rPr>
              <a:t>How were these 6 schools chosen?</a:t>
            </a:r>
          </a:p>
          <a:p>
            <a:pPr marL="0" indent="0">
              <a:buNone/>
            </a:pPr>
            <a:endParaRPr lang="en-US" sz="1800" dirty="0">
              <a:latin typeface="Arial"/>
            </a:endParaRPr>
          </a:p>
          <a:p>
            <a:pPr>
              <a:buFont typeface="+mj-lt"/>
              <a:buAutoNum type="alphaUcPeriod"/>
            </a:pPr>
            <a:r>
              <a:rPr lang="en-US" sz="1800" dirty="0">
                <a:latin typeface="Arial"/>
              </a:rPr>
              <a:t>The Board of Education recommended these projects to the BOCC after a comprehensive list failed.  These 6 schools were identified based on Enrollment Forecasts and </a:t>
            </a:r>
            <a:r>
              <a:rPr lang="en-US" sz="1800" dirty="0" err="1">
                <a:latin typeface="Arial"/>
              </a:rPr>
              <a:t>McKibben</a:t>
            </a:r>
            <a:r>
              <a:rPr lang="en-US" sz="1800" dirty="0">
                <a:latin typeface="Arial"/>
              </a:rPr>
              <a:t> </a:t>
            </a:r>
            <a:r>
              <a:rPr lang="en-US" sz="1800" dirty="0" smtClean="0">
                <a:latin typeface="Arial"/>
              </a:rPr>
              <a:t>data </a:t>
            </a:r>
            <a:r>
              <a:rPr lang="en-US" sz="1800" dirty="0">
                <a:latin typeface="Arial"/>
              </a:rPr>
              <a:t>through 2025-26. Western Union, SVHS, PRMS, PRHS, Piedmont HS, and Monroe HS will soon exceed current school capacities causing overcrowding, larger class sizes, and possible capping.</a:t>
            </a:r>
            <a:endParaRPr lang="en-US" sz="1800" dirty="0">
              <a:solidFill>
                <a:srgbClr val="4D7021"/>
              </a:solidFill>
              <a:latin typeface="Arial"/>
            </a:endParaRPr>
          </a:p>
          <a:p>
            <a:pPr marL="0" indent="0">
              <a:buNone/>
            </a:pPr>
            <a:endParaRPr lang="en-US" sz="1800" dirty="0">
              <a:latin typeface="Arial"/>
            </a:endParaRPr>
          </a:p>
          <a:p>
            <a:pPr marL="0" indent="0">
              <a:buNone/>
            </a:pPr>
            <a:endParaRPr lang="en-US" sz="1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898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632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Myriad Pro"/>
                <a:cs typeface="Myriad Pro"/>
              </a:rPr>
              <a:t>FREQUENTLY ASKED QUESTIONS</a:t>
            </a:r>
            <a:endParaRPr lang="en-US" sz="2400" b="1" dirty="0">
              <a:solidFill>
                <a:prstClr val="white"/>
              </a:solidFill>
              <a:latin typeface="Myriad Pro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62704"/>
            <a:ext cx="5880099" cy="51618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latin typeface="Arial"/>
              </a:rPr>
              <a:t>Q. </a:t>
            </a:r>
            <a:r>
              <a:rPr lang="en-US" sz="1800" b="1" dirty="0" smtClean="0">
                <a:latin typeface="Arial"/>
              </a:rPr>
              <a:t>What was the 2015-16 enrollment forecast for the 6 schools on the bond list?</a:t>
            </a:r>
          </a:p>
          <a:p>
            <a:pPr marL="0" indent="0">
              <a:buNone/>
            </a:pPr>
            <a:endParaRPr lang="en-US" sz="1800" dirty="0">
              <a:latin typeface="Arial"/>
            </a:endParaRPr>
          </a:p>
          <a:p>
            <a:pPr marL="0" indent="0">
              <a:buNone/>
            </a:pPr>
            <a:r>
              <a:rPr lang="en-US" sz="1800" smtClean="0">
                <a:latin typeface="Arial"/>
              </a:rPr>
              <a:t>A.</a:t>
            </a:r>
            <a:endParaRPr lang="en-US" sz="1800" dirty="0">
              <a:latin typeface="Arial"/>
            </a:endParaRPr>
          </a:p>
          <a:p>
            <a:pPr marL="0" indent="0">
              <a:buNone/>
            </a:pPr>
            <a:endParaRPr lang="en-US" sz="1800" dirty="0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609774"/>
            <a:ext cx="7009408" cy="2918960"/>
          </a:xfrm>
          <a:prstGeom prst="rect">
            <a:avLst/>
          </a:prstGeom>
          <a:ln>
            <a:solidFill>
              <a:srgbClr val="4D7021"/>
            </a:solidFill>
          </a:ln>
        </p:spPr>
      </p:pic>
    </p:spTree>
    <p:extLst>
      <p:ext uri="{BB962C8B-B14F-4D97-AF65-F5344CB8AC3E}">
        <p14:creationId xmlns:p14="http://schemas.microsoft.com/office/powerpoint/2010/main" val="269984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88" y="2097908"/>
            <a:ext cx="6876635" cy="531376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36612" y="443747"/>
            <a:ext cx="5841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yriad Pro"/>
                <a:cs typeface="Myriad Pro"/>
              </a:rPr>
              <a:t>UNION COUNTY PUBLIC SCHOOLS</a:t>
            </a:r>
            <a:endParaRPr lang="en-US" sz="2400" b="1" dirty="0">
              <a:latin typeface="Myriad Pro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0034" y="1236134"/>
            <a:ext cx="39173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53 Schools</a:t>
            </a:r>
          </a:p>
          <a:p>
            <a:pPr algn="ctr"/>
            <a:r>
              <a:rPr lang="en-US" b="1" dirty="0" smtClean="0"/>
              <a:t>Approximately 42,000 students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76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632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yriad Pro"/>
                <a:cs typeface="Myriad Pro"/>
              </a:rPr>
              <a:t>FREQUENTLY ASKED QUESTIONS</a:t>
            </a:r>
            <a:endParaRPr lang="en-US" sz="2400" b="1" dirty="0">
              <a:latin typeface="Myriad Pro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62704"/>
            <a:ext cx="5359399" cy="452596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000" b="1" dirty="0" smtClean="0"/>
              <a:t>Q. 	How </a:t>
            </a:r>
            <a:r>
              <a:rPr lang="en-US" sz="2000" b="1" dirty="0"/>
              <a:t>will community members and school </a:t>
            </a:r>
            <a:r>
              <a:rPr lang="en-US" sz="2000" b="1" dirty="0" smtClean="0"/>
              <a:t>	stakeholders </a:t>
            </a:r>
            <a:r>
              <a:rPr lang="en-US" sz="2000" b="1" dirty="0"/>
              <a:t>be engaged in bond projects? </a:t>
            </a:r>
            <a:endParaRPr lang="en-US" sz="2000" b="1" dirty="0" smtClean="0"/>
          </a:p>
          <a:p>
            <a:pPr marL="0" lvl="0" indent="0">
              <a:buNone/>
            </a:pPr>
            <a:endParaRPr lang="en-US" sz="2000" dirty="0" smtClean="0"/>
          </a:p>
          <a:p>
            <a:pPr marL="457200" lvl="0" indent="-457200">
              <a:buFont typeface="+mj-lt"/>
              <a:buAutoNum type="alphaUcPeriod"/>
            </a:pPr>
            <a:r>
              <a:rPr lang="en-US" sz="2000" dirty="0" smtClean="0"/>
              <a:t>Each </a:t>
            </a:r>
            <a:r>
              <a:rPr lang="en-US" sz="2000" dirty="0"/>
              <a:t>school with a bond project will have a Project Advisory Team that will participate in the planning and design of the additions and renovations. This team will consist of parents, community members, students, teachers and administrators.</a:t>
            </a:r>
          </a:p>
          <a:p>
            <a:pPr marL="0" indent="0">
              <a:buNone/>
            </a:pPr>
            <a:endParaRPr lang="en-US" baseline="30000" dirty="0"/>
          </a:p>
          <a:p>
            <a:pPr marL="0" indent="0">
              <a:buNone/>
            </a:pPr>
            <a:endParaRPr lang="en-US" sz="1500" baseline="30000" dirty="0"/>
          </a:p>
        </p:txBody>
      </p:sp>
    </p:spTree>
    <p:extLst>
      <p:ext uri="{BB962C8B-B14F-4D97-AF65-F5344CB8AC3E}">
        <p14:creationId xmlns:p14="http://schemas.microsoft.com/office/powerpoint/2010/main" val="243116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632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Myriad Pro"/>
                <a:cs typeface="Myriad Pro"/>
              </a:rPr>
              <a:t>FREQUENTLY ASKED QUESTIONS</a:t>
            </a:r>
            <a:endParaRPr lang="en-US" sz="2400" b="1" dirty="0">
              <a:solidFill>
                <a:prstClr val="white"/>
              </a:solidFill>
              <a:latin typeface="Myriad Pro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82408"/>
            <a:ext cx="5626099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latin typeface="Arial"/>
              </a:rPr>
              <a:t>Q. </a:t>
            </a:r>
            <a:r>
              <a:rPr lang="en-US" sz="1800" b="1" dirty="0" smtClean="0">
                <a:latin typeface="Arial"/>
              </a:rPr>
              <a:t>	My </a:t>
            </a:r>
            <a:r>
              <a:rPr lang="en-US" sz="1800" b="1" dirty="0">
                <a:latin typeface="Arial"/>
              </a:rPr>
              <a:t>child’s school is not on the list, why </a:t>
            </a:r>
            <a:r>
              <a:rPr lang="en-US" sz="1800" b="1" dirty="0" smtClean="0">
                <a:latin typeface="Arial"/>
              </a:rPr>
              <a:t>	should I </a:t>
            </a:r>
            <a:r>
              <a:rPr lang="en-US" sz="1800" b="1" dirty="0">
                <a:latin typeface="Arial"/>
              </a:rPr>
              <a:t>be concerned with renovations, </a:t>
            </a:r>
            <a:r>
              <a:rPr lang="en-US" sz="1800" b="1" dirty="0" smtClean="0">
                <a:latin typeface="Arial"/>
              </a:rPr>
              <a:t>	additions and </a:t>
            </a:r>
            <a:r>
              <a:rPr lang="en-US" sz="1800" b="1" dirty="0">
                <a:latin typeface="Arial"/>
              </a:rPr>
              <a:t>a new transportation facility?</a:t>
            </a:r>
          </a:p>
          <a:p>
            <a:pPr marL="0" indent="0">
              <a:buNone/>
            </a:pPr>
            <a:endParaRPr lang="en-US" sz="1800" dirty="0">
              <a:latin typeface="Arial"/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sz="1800" dirty="0"/>
              <a:t>Union County residents value quality schools and adequate learning environments.  When school capacities are properly managed and planned for, it benefits the entire county.  Previous bonds were approved for new </a:t>
            </a:r>
            <a:r>
              <a:rPr lang="en-US" sz="1800" dirty="0" smtClean="0"/>
              <a:t>schools/renovations </a:t>
            </a:r>
            <a:r>
              <a:rPr lang="en-US" sz="1800" dirty="0"/>
              <a:t>between 2000 and 2009.  Supporting this bond allows UCPS to increase school capacity in high growth areas and creates county wide stability through 2025-</a:t>
            </a:r>
            <a:r>
              <a:rPr lang="en-US" sz="1800" dirty="0" smtClean="0"/>
              <a:t>26</a:t>
            </a:r>
            <a:r>
              <a:rPr lang="en-US" sz="1800" dirty="0" smtClean="0">
                <a:latin typeface="Arial"/>
              </a:rPr>
              <a:t>. </a:t>
            </a:r>
            <a:endParaRPr lang="en-US" sz="1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44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584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Myriad Pro"/>
                <a:cs typeface="Myriad Pro"/>
              </a:rPr>
              <a:t>FREQUENTLY ASKED QUESTIONS</a:t>
            </a:r>
            <a:endParaRPr lang="en-US" sz="2400" b="1" dirty="0">
              <a:solidFill>
                <a:prstClr val="white"/>
              </a:solidFill>
              <a:latin typeface="Myriad Pro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95106"/>
            <a:ext cx="5587999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latin typeface="Arial"/>
              </a:rPr>
              <a:t>Q. What happens if </a:t>
            </a:r>
            <a:r>
              <a:rPr lang="en-US" sz="1800" b="1" dirty="0" smtClean="0">
                <a:latin typeface="Arial"/>
              </a:rPr>
              <a:t>this </a:t>
            </a:r>
            <a:r>
              <a:rPr lang="en-US" sz="1800" b="1" dirty="0">
                <a:latin typeface="Arial"/>
              </a:rPr>
              <a:t>bond doesn’t pass?</a:t>
            </a:r>
          </a:p>
          <a:p>
            <a:pPr marL="0" indent="0">
              <a:buNone/>
            </a:pPr>
            <a:endParaRPr lang="en-US" sz="1800" dirty="0">
              <a:latin typeface="Arial"/>
            </a:endParaRPr>
          </a:p>
          <a:p>
            <a:pPr>
              <a:buFont typeface="+mj-lt"/>
              <a:buAutoNum type="alphaUcPeriod"/>
            </a:pPr>
            <a:r>
              <a:rPr lang="en-US" sz="1800" dirty="0">
                <a:latin typeface="Arial"/>
                <a:cs typeface="Aharoni" panose="02010803020104030203" pitchFamily="2" charset="-79"/>
              </a:rPr>
              <a:t>The Board of Education will have to work with the county to develop an alternate plan to address overcrowding, larger class sizes, aging facilities, and ADA renovations. </a:t>
            </a:r>
            <a:r>
              <a:rPr lang="en-US" sz="1800" dirty="0" smtClean="0">
                <a:latin typeface="Arial"/>
                <a:cs typeface="Aharoni" panose="02010803020104030203" pitchFamily="2" charset="-79"/>
              </a:rPr>
              <a:t>Other </a:t>
            </a:r>
            <a:r>
              <a:rPr lang="en-US" sz="1800" dirty="0">
                <a:latin typeface="Arial"/>
                <a:cs typeface="Aharoni" panose="02010803020104030203" pitchFamily="2" charset="-79"/>
              </a:rPr>
              <a:t>schools waiting for Capital Improvements will be delayed</a:t>
            </a:r>
            <a:r>
              <a:rPr lang="en-US" sz="1800" dirty="0" smtClean="0">
                <a:latin typeface="Arial"/>
                <a:cs typeface="Aharoni" panose="02010803020104030203" pitchFamily="2" charset="-79"/>
              </a:rPr>
              <a:t>.</a:t>
            </a:r>
            <a:endParaRPr lang="en-US" sz="1800" dirty="0">
              <a:latin typeface="Arial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736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584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Myriad Pro"/>
                <a:cs typeface="Myriad Pro"/>
              </a:rPr>
              <a:t>FREQUENTLY ASKED QUESTIONS</a:t>
            </a:r>
            <a:endParaRPr lang="en-US" sz="2400" b="1" dirty="0">
              <a:solidFill>
                <a:prstClr val="white"/>
              </a:solidFill>
              <a:latin typeface="Myriad Pro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95106"/>
            <a:ext cx="5867399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latin typeface="Arial"/>
              </a:rPr>
              <a:t>Q. </a:t>
            </a:r>
            <a:r>
              <a:rPr lang="en-US" sz="1800" b="1" dirty="0" smtClean="0">
                <a:latin typeface="Arial"/>
              </a:rPr>
              <a:t>When will my school get needed improvements?</a:t>
            </a:r>
            <a:endParaRPr lang="en-US" sz="1800" b="1" dirty="0">
              <a:latin typeface="Arial"/>
            </a:endParaRPr>
          </a:p>
          <a:p>
            <a:pPr marL="0" indent="0">
              <a:buNone/>
            </a:pPr>
            <a:endParaRPr lang="en-US" sz="1800" dirty="0">
              <a:latin typeface="Arial"/>
            </a:endParaRPr>
          </a:p>
          <a:p>
            <a:pPr>
              <a:buFont typeface="+mj-lt"/>
              <a:buAutoNum type="alphaUcPeriod"/>
            </a:pPr>
            <a:r>
              <a:rPr lang="en-US" sz="1800" dirty="0">
                <a:latin typeface="Arial"/>
                <a:cs typeface="Arial"/>
              </a:rPr>
              <a:t>This bond referendum is separate from our annual Capital Improvement Plan and will allow other schools to move up the list for needed repairs.</a:t>
            </a:r>
            <a:br>
              <a:rPr lang="en-US" sz="1800" dirty="0"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  <a:hlinkClick r:id="rId3"/>
              </a:rPr>
              <a:t>Capital Improvement Plan (CIP)</a:t>
            </a:r>
            <a:endParaRPr lang="en-US" sz="1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/>
            </a:r>
            <a:br>
              <a:rPr lang="en-US" sz="1800" dirty="0">
                <a:latin typeface="Arial"/>
                <a:cs typeface="Arial"/>
              </a:rPr>
            </a:br>
            <a:endParaRPr lang="en-US" sz="1800" dirty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1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356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584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Myriad Pro"/>
                <a:cs typeface="Myriad Pro"/>
              </a:rPr>
              <a:t>VOTING INFORMATION</a:t>
            </a:r>
            <a:endParaRPr lang="en-US" sz="2400" b="1" dirty="0">
              <a:solidFill>
                <a:prstClr val="white"/>
              </a:solidFill>
              <a:latin typeface="Myriad Pro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175403"/>
            <a:ext cx="7958666" cy="2075797"/>
          </a:xfrm>
        </p:spPr>
        <p:txBody>
          <a:bodyPr>
            <a:noAutofit/>
          </a:bodyPr>
          <a:lstStyle/>
          <a:p>
            <a:pPr lvl="1">
              <a:buSzPct val="100000"/>
              <a:buBlip>
                <a:blip r:embed="rId3"/>
              </a:buBlip>
            </a:pPr>
            <a:r>
              <a:rPr lang="en-US" sz="1800" dirty="0" smtClean="0">
                <a:latin typeface="Arial"/>
              </a:rPr>
              <a:t>Voter registration is open </a:t>
            </a:r>
          </a:p>
          <a:p>
            <a:pPr lvl="1">
              <a:buSzPct val="100000"/>
              <a:buBlip>
                <a:blip r:embed="rId3"/>
              </a:buBlip>
            </a:pPr>
            <a:r>
              <a:rPr lang="en-US" sz="1800" dirty="0" smtClean="0">
                <a:latin typeface="Arial"/>
              </a:rPr>
              <a:t>Early voting runs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</a:rPr>
              <a:t>October 20</a:t>
            </a:r>
            <a:r>
              <a:rPr lang="en-US" sz="18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</a:rPr>
              <a:t>– November 5</a:t>
            </a:r>
          </a:p>
          <a:p>
            <a:pPr lvl="1">
              <a:buSzPct val="100000"/>
              <a:buBlip>
                <a:blip r:embed="rId3"/>
              </a:buBlip>
            </a:pPr>
            <a:r>
              <a:rPr lang="en-US" sz="1800" dirty="0" smtClean="0">
                <a:solidFill>
                  <a:srgbClr val="FFFFFF"/>
                </a:solidFill>
                <a:latin typeface="Arial"/>
              </a:rPr>
              <a:t>For more information about voting: 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hlinkClick r:id="rId4"/>
              </a:rPr>
              <a:t>http</a:t>
            </a:r>
            <a:r>
              <a:rPr lang="en-US" sz="1800" dirty="0">
                <a:solidFill>
                  <a:srgbClr val="FFFFFF"/>
                </a:solidFill>
                <a:latin typeface="Arial"/>
                <a:hlinkClick r:id="rId4"/>
              </a:rPr>
              <a:t>://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hlinkClick r:id="rId4"/>
              </a:rPr>
              <a:t>www.co.union.nc.us/government/boardofelections</a:t>
            </a:r>
            <a:endParaRPr lang="en-US" sz="1800" dirty="0" smtClean="0">
              <a:solidFill>
                <a:srgbClr val="FFFFFF"/>
              </a:solidFill>
              <a:latin typeface="Arial"/>
            </a:endParaRPr>
          </a:p>
          <a:p>
            <a:pPr lvl="1">
              <a:buFont typeface="Arial" pitchFamily="34" charset="0"/>
              <a:buChar char="•"/>
            </a:pPr>
            <a:endParaRPr lang="en-US" sz="1500" dirty="0"/>
          </a:p>
        </p:txBody>
      </p:sp>
      <p:pic>
        <p:nvPicPr>
          <p:cNvPr id="6" name="Picture 5" descr="SYATP20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2888473"/>
            <a:ext cx="7738280" cy="143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0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YATP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60" y="2888473"/>
            <a:ext cx="7738280" cy="14344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9112" y="5603376"/>
            <a:ext cx="7054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Myriad Pro"/>
                <a:cs typeface="Myriad Pro"/>
              </a:rPr>
              <a:t>#UCPSBOND2016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Myriad Pro"/>
                <a:cs typeface="Myriad Pro"/>
              </a:rPr>
              <a:t>ucpsbond2016@ucps.k12.nc.us</a:t>
            </a:r>
            <a:endParaRPr lang="en-US" sz="2000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135" y="4926012"/>
            <a:ext cx="2307730" cy="550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0159" y="4061307"/>
            <a:ext cx="3712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Myriad Pro"/>
                <a:cs typeface="Myriad Pro"/>
              </a:rPr>
              <a:t>www.ucps.k12.nc.us</a:t>
            </a:r>
            <a:endParaRPr lang="en-US" sz="2800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7461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argeAcorn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1960">
            <a:off x="4418858" y="2125297"/>
            <a:ext cx="1047249" cy="8891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61662" y="2341570"/>
            <a:ext cx="954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D09B07"/>
                </a:solidFill>
              </a:rPr>
              <a:t>QUALITY SCHOOLS</a:t>
            </a:r>
            <a:endParaRPr lang="en-US" sz="1000" b="1" dirty="0">
              <a:solidFill>
                <a:srgbClr val="D09B07"/>
              </a:solidFill>
            </a:endParaRPr>
          </a:p>
        </p:txBody>
      </p:sp>
      <p:pic>
        <p:nvPicPr>
          <p:cNvPr id="30" name="Picture 29" descr="LargeAcorn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1960">
            <a:off x="4284535" y="735542"/>
            <a:ext cx="1047249" cy="88914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287273" y="735372"/>
            <a:ext cx="10884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D7021"/>
                </a:solidFill>
              </a:rPr>
              <a:t>9</a:t>
            </a:r>
          </a:p>
          <a:p>
            <a:pPr algn="ctr"/>
            <a:r>
              <a:rPr lang="en-US" sz="1000" b="1" dirty="0" smtClean="0">
                <a:solidFill>
                  <a:srgbClr val="4D7021"/>
                </a:solidFill>
              </a:rPr>
              <a:t>SPLASH</a:t>
            </a:r>
          </a:p>
          <a:p>
            <a:pPr algn="ctr"/>
            <a:r>
              <a:rPr lang="en-US" sz="1000" b="1" dirty="0" smtClean="0">
                <a:solidFill>
                  <a:srgbClr val="4D7021"/>
                </a:solidFill>
              </a:rPr>
              <a:t>IMMERSIONS</a:t>
            </a:r>
            <a:endParaRPr lang="en-US" sz="1000" b="1" dirty="0">
              <a:solidFill>
                <a:srgbClr val="4D702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90530" y="2564429"/>
            <a:ext cx="1958853" cy="1285896"/>
            <a:chOff x="1405805" y="2155657"/>
            <a:chExt cx="1958853" cy="1285896"/>
          </a:xfrm>
        </p:grpSpPr>
        <p:pic>
          <p:nvPicPr>
            <p:cNvPr id="7" name="Picture 6" descr="LargeAcorn_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91299">
              <a:off x="1641084" y="2155657"/>
              <a:ext cx="1514557" cy="128589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405805" y="2396349"/>
              <a:ext cx="195885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150" dirty="0" smtClean="0">
                  <a:solidFill>
                    <a:srgbClr val="4D7021"/>
                  </a:solidFill>
                </a:rPr>
                <a:t>92.8</a:t>
              </a:r>
              <a:r>
                <a:rPr lang="en-US" sz="3200" b="1" spc="-300" dirty="0" smtClean="0">
                  <a:solidFill>
                    <a:srgbClr val="4D7021"/>
                  </a:solidFill>
                </a:rPr>
                <a:t>%</a:t>
              </a:r>
            </a:p>
            <a:p>
              <a:pPr algn="ctr"/>
              <a:r>
                <a:rPr lang="en-US" sz="1000" b="1" dirty="0" smtClean="0">
                  <a:solidFill>
                    <a:srgbClr val="4D7021"/>
                  </a:solidFill>
                </a:rPr>
                <a:t>GRADUATION</a:t>
              </a:r>
            </a:p>
            <a:p>
              <a:pPr algn="ctr"/>
              <a:r>
                <a:rPr lang="en-US" sz="1000" b="1" dirty="0" smtClean="0">
                  <a:solidFill>
                    <a:srgbClr val="4D7021"/>
                  </a:solidFill>
                </a:rPr>
                <a:t>RATE</a:t>
              </a:r>
              <a:endParaRPr lang="en-US" sz="1000" b="1" dirty="0">
                <a:solidFill>
                  <a:srgbClr val="4D702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05296" y="3130412"/>
            <a:ext cx="1514557" cy="1285896"/>
            <a:chOff x="3205296" y="3130412"/>
            <a:chExt cx="1514557" cy="1285896"/>
          </a:xfrm>
        </p:grpSpPr>
        <p:pic>
          <p:nvPicPr>
            <p:cNvPr id="8" name="Picture 7" descr="LargeAcorn_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0460">
              <a:off x="3205296" y="3130412"/>
              <a:ext cx="1514557" cy="128589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315773" y="3388660"/>
              <a:ext cx="13739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4D7021"/>
                  </a:solidFill>
                </a:rPr>
                <a:t>FISCALLY</a:t>
              </a:r>
            </a:p>
            <a:p>
              <a:pPr algn="ctr"/>
              <a:r>
                <a:rPr lang="en-US" sz="1200" b="1" dirty="0" smtClean="0">
                  <a:solidFill>
                    <a:srgbClr val="4D7021"/>
                  </a:solidFill>
                </a:rPr>
                <a:t>RESPONSIBLE</a:t>
              </a:r>
              <a:endParaRPr lang="en-US" sz="1200" b="1" dirty="0">
                <a:solidFill>
                  <a:srgbClr val="4D702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99126" y="4021290"/>
            <a:ext cx="1514557" cy="1285896"/>
            <a:chOff x="699126" y="4021290"/>
            <a:chExt cx="1514557" cy="1285896"/>
          </a:xfrm>
        </p:grpSpPr>
        <p:pic>
          <p:nvPicPr>
            <p:cNvPr id="9" name="Picture 8" descr="LargeAcorn_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6871">
              <a:off x="699126" y="4021290"/>
              <a:ext cx="1514557" cy="128589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06586" y="4286373"/>
              <a:ext cx="14996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D09B07"/>
                  </a:solidFill>
                </a:rPr>
                <a:t>INNOVATIVE</a:t>
              </a:r>
            </a:p>
            <a:p>
              <a:pPr algn="ctr"/>
              <a:r>
                <a:rPr lang="en-US" sz="1200" b="1" dirty="0" smtClean="0">
                  <a:solidFill>
                    <a:srgbClr val="D09B07"/>
                  </a:solidFill>
                </a:rPr>
                <a:t>TEACHING</a:t>
              </a:r>
            </a:p>
            <a:p>
              <a:pPr algn="ctr"/>
              <a:r>
                <a:rPr lang="en-US" sz="1200" b="1" dirty="0" smtClean="0">
                  <a:solidFill>
                    <a:srgbClr val="D09B07"/>
                  </a:solidFill>
                </a:rPr>
                <a:t>AND LEARNING </a:t>
              </a:r>
            </a:p>
            <a:p>
              <a:pPr algn="ctr"/>
              <a:r>
                <a:rPr lang="en-US" sz="1200" b="1" dirty="0" smtClean="0">
                  <a:solidFill>
                    <a:srgbClr val="D09B07"/>
                  </a:solidFill>
                </a:rPr>
                <a:t>LEADERS</a:t>
              </a:r>
              <a:endParaRPr lang="en-US" sz="1200" b="1" dirty="0">
                <a:solidFill>
                  <a:srgbClr val="D09B07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55587" y="4523165"/>
            <a:ext cx="2343770" cy="1989916"/>
            <a:chOff x="2255587" y="4523165"/>
            <a:chExt cx="2343770" cy="1989916"/>
          </a:xfrm>
        </p:grpSpPr>
        <p:pic>
          <p:nvPicPr>
            <p:cNvPr id="10" name="Picture 9" descr="LargeAcorn_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587" y="4523165"/>
              <a:ext cx="2343770" cy="198991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561573" y="5042045"/>
              <a:ext cx="171489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4D7021"/>
                  </a:solidFill>
                </a:rPr>
                <a:t>$111.2 M</a:t>
              </a:r>
            </a:p>
            <a:p>
              <a:pPr algn="ctr"/>
              <a:r>
                <a:rPr lang="en-US" sz="1200" b="1" dirty="0" smtClean="0">
                  <a:solidFill>
                    <a:srgbClr val="4D7021"/>
                  </a:solidFill>
                </a:rPr>
                <a:t>SCHOLARSHIPS</a:t>
              </a:r>
            </a:p>
            <a:p>
              <a:pPr algn="ctr"/>
              <a:r>
                <a:rPr lang="en-US" sz="1200" b="1" dirty="0" smtClean="0">
                  <a:solidFill>
                    <a:srgbClr val="4D7021"/>
                  </a:solidFill>
                </a:rPr>
                <a:t>CLASS OF 2016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36612" y="443747"/>
            <a:ext cx="2730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yriad Pro"/>
                <a:cs typeface="Myriad Pro"/>
              </a:rPr>
              <a:t>ACHIEVEMENTS</a:t>
            </a:r>
            <a:endParaRPr lang="en-US" sz="2400" b="1" dirty="0">
              <a:latin typeface="Myriad Pro"/>
              <a:cs typeface="Myriad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710" y="1043150"/>
            <a:ext cx="4167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00000"/>
              <a:buBlip>
                <a:blip r:embed="rId4"/>
              </a:buBlip>
            </a:pPr>
            <a:r>
              <a:rPr lang="en-US" dirty="0" smtClean="0"/>
              <a:t>1 Leader in Me Lighthouse School</a:t>
            </a:r>
          </a:p>
          <a:p>
            <a:pPr marL="285750" indent="-285750">
              <a:buSzPct val="100000"/>
              <a:buBlip>
                <a:blip r:embed="rId4"/>
              </a:buBlip>
            </a:pPr>
            <a:r>
              <a:rPr lang="en-US" dirty="0"/>
              <a:t>3</a:t>
            </a:r>
            <a:r>
              <a:rPr lang="en-US" dirty="0" smtClean="0"/>
              <a:t> National Blue Ribbon Schools</a:t>
            </a:r>
          </a:p>
          <a:p>
            <a:pPr marL="285750" indent="-285750">
              <a:buSzPct val="100000"/>
              <a:buBlip>
                <a:blip r:embed="rId4"/>
              </a:buBlip>
            </a:pPr>
            <a:r>
              <a:rPr lang="en-US" dirty="0"/>
              <a:t>9</a:t>
            </a:r>
            <a:r>
              <a:rPr lang="en-US" dirty="0" smtClean="0"/>
              <a:t> A+ Schools of Distinction</a:t>
            </a:r>
          </a:p>
          <a:p>
            <a:pPr marL="285750" indent="-285750">
              <a:buSzPct val="100000"/>
              <a:buBlip>
                <a:blip r:embed="rId4"/>
              </a:buBlip>
            </a:pPr>
            <a:r>
              <a:rPr lang="en-US" dirty="0" smtClean="0"/>
              <a:t>67 Team State Championships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54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612" y="443747"/>
            <a:ext cx="559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yriad Pro"/>
                <a:cs typeface="Myriad Pro"/>
              </a:rPr>
              <a:t>UCPS BOND HISTORY</a:t>
            </a:r>
            <a:endParaRPr lang="en-US" sz="2400" b="1" dirty="0">
              <a:latin typeface="Myriad Pro"/>
              <a:cs typeface="Myriad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612" y="1112281"/>
            <a:ext cx="84565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/>
              <a:t>2000-2004-2006</a:t>
            </a:r>
            <a:endParaRPr lang="en-US" sz="8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57241" y="2418420"/>
            <a:ext cx="5829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Bonds resulted in </a:t>
            </a:r>
            <a:r>
              <a:rPr lang="en-US" sz="4000" b="1" dirty="0" smtClean="0">
                <a:solidFill>
                  <a:srgbClr val="D09B07"/>
                </a:solidFill>
                <a:latin typeface="Myriad Pro"/>
                <a:cs typeface="Myriad Pro"/>
              </a:rPr>
              <a:t>23</a:t>
            </a:r>
            <a:r>
              <a:rPr lang="en-US" sz="2400" dirty="0" smtClean="0">
                <a:latin typeface="Myriad Pro"/>
                <a:cs typeface="Myriad Pro"/>
              </a:rPr>
              <a:t> </a:t>
            </a:r>
          </a:p>
          <a:p>
            <a:pPr algn="ctr"/>
            <a:r>
              <a:rPr lang="en-US" sz="2400" dirty="0" smtClean="0">
                <a:latin typeface="Myriad Pro"/>
                <a:cs typeface="Myriad Pro"/>
              </a:rPr>
              <a:t>New School Construction Projects: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39903" y="3640658"/>
            <a:ext cx="6064189" cy="310854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err="1" smtClean="0">
                <a:latin typeface="Myriad Pro"/>
                <a:cs typeface="Myriad Pro"/>
              </a:rPr>
              <a:t>Weddington</a:t>
            </a:r>
            <a:r>
              <a:rPr lang="en-US" sz="1400" b="1" dirty="0" smtClean="0">
                <a:latin typeface="Myriad Pro"/>
                <a:cs typeface="Myriad Pro"/>
              </a:rPr>
              <a:t> High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Antioch Elementary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Fairview Elementary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Kensington Elementary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Marvin Elementary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Sandy Ridge Elementary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Walter </a:t>
            </a:r>
            <a:r>
              <a:rPr lang="en-US" sz="1400" b="1" dirty="0" err="1" smtClean="0">
                <a:latin typeface="Myriad Pro"/>
                <a:cs typeface="Myriad Pro"/>
              </a:rPr>
              <a:t>Bickett</a:t>
            </a:r>
            <a:r>
              <a:rPr lang="en-US" sz="1400" b="1" dirty="0" smtClean="0">
                <a:latin typeface="Myriad Pro"/>
                <a:cs typeface="Myriad Pro"/>
              </a:rPr>
              <a:t> Elementary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Porter Ridge Elementary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Porter Ridge Middle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Porter Ridge High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Rock Rest Elementary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Rea View Elementary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b="1" dirty="0" smtClean="0">
              <a:latin typeface="Myriad Pro"/>
              <a:cs typeface="Myriad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b="1" dirty="0" smtClean="0">
              <a:latin typeface="Myriad Pro"/>
              <a:cs typeface="Myriad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CATA</a:t>
            </a:r>
            <a:endParaRPr lang="en-US" sz="1400" b="1" dirty="0">
              <a:latin typeface="Myriad Pro"/>
              <a:cs typeface="Myriad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New Town Elementary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Rocky River Elementary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New Wolfe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Marvin Ridge Middle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Marvin Ridge High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Stallings Elementary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Sun Valley Elementary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Poplin Elementary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Cuthbertson Middle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Myriad Pro"/>
                <a:cs typeface="Myriad Pro"/>
              </a:rPr>
              <a:t>Cuthbertson High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b="1" dirty="0" smtClean="0">
              <a:latin typeface="Myriad Pro"/>
              <a:cs typeface="Myriad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Myriad Pro"/>
              <a:cs typeface="Myriad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46379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612" y="1066801"/>
            <a:ext cx="8273870" cy="1282700"/>
          </a:xfrm>
        </p:spPr>
        <p:txBody>
          <a:bodyPr>
            <a:normAutofit/>
          </a:bodyPr>
          <a:lstStyle/>
          <a:p>
            <a:pPr marL="57150" indent="0" algn="ctr">
              <a:buNone/>
            </a:pPr>
            <a:r>
              <a:rPr lang="en-US" sz="2800" b="1" dirty="0" smtClean="0"/>
              <a:t>On Nov. 8, voters will decide on </a:t>
            </a:r>
          </a:p>
          <a:p>
            <a:pPr marL="57150" indent="0" algn="ctr">
              <a:buNone/>
            </a:pPr>
            <a:r>
              <a:rPr lang="en-US" sz="2800" b="1" dirty="0" smtClean="0"/>
              <a:t>$54 million in school bonds.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611" y="443747"/>
            <a:ext cx="478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Myriad Pro"/>
                <a:cs typeface="Myriad Pro"/>
              </a:rPr>
              <a:t>UCPS Bond 2016</a:t>
            </a:r>
            <a:endParaRPr lang="en-US" sz="2400" b="1" dirty="0">
              <a:solidFill>
                <a:prstClr val="white"/>
              </a:solidFill>
              <a:latin typeface="Myriad Pro"/>
              <a:cs typeface="Myriad Pro"/>
            </a:endParaRPr>
          </a:p>
        </p:txBody>
      </p:sp>
      <p:pic>
        <p:nvPicPr>
          <p:cNvPr id="2" name="Picture 1" descr="wue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2451100"/>
            <a:ext cx="1887130" cy="1257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2" y="2451100"/>
            <a:ext cx="1887129" cy="12573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2451100"/>
            <a:ext cx="1887129" cy="12573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2" y="2451100"/>
            <a:ext cx="1887129" cy="12573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67" y="3860800"/>
            <a:ext cx="1887129" cy="12573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67" y="3860800"/>
            <a:ext cx="1887129" cy="12573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67" y="3860800"/>
            <a:ext cx="1887129" cy="1257300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26234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373"/>
            <a:ext cx="6388099" cy="4525963"/>
          </a:xfrm>
        </p:spPr>
        <p:txBody>
          <a:bodyPr>
            <a:normAutofit/>
          </a:bodyPr>
          <a:lstStyle/>
          <a:p>
            <a:pPr>
              <a:buSzPct val="100000"/>
              <a:buBlip>
                <a:blip r:embed="rId3"/>
              </a:buBlip>
            </a:pPr>
            <a:r>
              <a:rPr lang="en-US" sz="1900" dirty="0">
                <a:latin typeface="Arial"/>
                <a:cs typeface="Arial"/>
              </a:rPr>
              <a:t>Increase capacity for 6 schools nearing </a:t>
            </a:r>
            <a:r>
              <a:rPr lang="en-US" sz="1900" dirty="0" smtClean="0">
                <a:latin typeface="Arial"/>
                <a:cs typeface="Arial"/>
              </a:rPr>
              <a:t>CAP</a:t>
            </a:r>
            <a:endParaRPr lang="en-US" sz="1900" dirty="0">
              <a:latin typeface="Arial"/>
              <a:cs typeface="Arial"/>
            </a:endParaRPr>
          </a:p>
          <a:p>
            <a:pPr>
              <a:buSzPct val="100000"/>
              <a:buBlip>
                <a:blip r:embed="rId3"/>
              </a:buBlip>
            </a:pPr>
            <a:r>
              <a:rPr lang="en-US" sz="1900" dirty="0">
                <a:latin typeface="Arial"/>
                <a:cs typeface="Arial"/>
              </a:rPr>
              <a:t>Sustain growth through 2025-26</a:t>
            </a:r>
          </a:p>
          <a:p>
            <a:pPr>
              <a:buSzPct val="100000"/>
              <a:buBlip>
                <a:blip r:embed="rId3"/>
              </a:buBlip>
            </a:pPr>
            <a:r>
              <a:rPr lang="en-US" sz="1900" dirty="0">
                <a:latin typeface="Arial"/>
                <a:cs typeface="Arial"/>
              </a:rPr>
              <a:t>Address safety repairs and ADA</a:t>
            </a:r>
          </a:p>
          <a:p>
            <a:pPr>
              <a:buSzPct val="100000"/>
              <a:buBlip>
                <a:blip r:embed="rId3"/>
              </a:buBlip>
            </a:pPr>
            <a:r>
              <a:rPr lang="en-US" sz="1900" dirty="0">
                <a:latin typeface="Arial"/>
                <a:cs typeface="Arial"/>
              </a:rPr>
              <a:t>Renovate aging facilities</a:t>
            </a:r>
          </a:p>
          <a:p>
            <a:pPr>
              <a:buSzPct val="100000"/>
              <a:buBlip>
                <a:blip r:embed="rId3"/>
              </a:buBlip>
            </a:pPr>
            <a:r>
              <a:rPr lang="en-US" sz="1900" dirty="0">
                <a:latin typeface="Arial"/>
                <a:cs typeface="Arial"/>
              </a:rPr>
              <a:t>Remove aging mobile classrooms</a:t>
            </a:r>
          </a:p>
          <a:p>
            <a:pPr>
              <a:buSzPct val="100000"/>
              <a:buBlip>
                <a:blip r:embed="rId3"/>
              </a:buBlip>
            </a:pPr>
            <a:r>
              <a:rPr lang="en-US" sz="1900" dirty="0">
                <a:latin typeface="Arial"/>
                <a:cs typeface="Arial"/>
              </a:rPr>
              <a:t>Construct New Transportation Facility with adequate service bays and parking</a:t>
            </a:r>
            <a:endParaRPr lang="en-US" sz="19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/>
              <a:t> </a:t>
            </a:r>
            <a:endParaRPr lang="en-US" sz="1800" dirty="0" smtClean="0"/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36611" y="443747"/>
            <a:ext cx="5378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yriad Pro"/>
                <a:cs typeface="Myriad Pro"/>
              </a:rPr>
              <a:t>WHY DO WE NEED THIS BOND?</a:t>
            </a:r>
            <a:endParaRPr lang="en-US" sz="2400" b="1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95470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408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yriad Pro"/>
                <a:cs typeface="Myriad Pro"/>
              </a:rPr>
              <a:t>2016 BOND PROJECTS</a:t>
            </a:r>
            <a:endParaRPr lang="en-US" sz="2400" b="1" dirty="0">
              <a:latin typeface="Myriad Pro"/>
              <a:cs typeface="Myriad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40893" y="1160832"/>
            <a:ext cx="2914757" cy="30603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76409" y="1122577"/>
            <a:ext cx="195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"/>
                <a:cs typeface="Myriad Pro"/>
              </a:rPr>
              <a:t>MONROE HIGH</a:t>
            </a:r>
            <a:endParaRPr lang="en-US" b="1" dirty="0">
              <a:latin typeface="Myriad Pro"/>
              <a:cs typeface="Myriad Pro"/>
            </a:endParaRPr>
          </a:p>
        </p:txBody>
      </p:sp>
      <p:pic>
        <p:nvPicPr>
          <p:cNvPr id="6" name="Picture 5" descr="MONROECOVER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23" y="1466865"/>
            <a:ext cx="4344627" cy="28964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05465" y="1287832"/>
            <a:ext cx="3434978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Blip>
                <a:blip r:embed="rId4"/>
              </a:buBlip>
            </a:pPr>
            <a:r>
              <a:rPr lang="en-US" sz="2000" dirty="0" smtClean="0">
                <a:latin typeface="Myriad Pro"/>
                <a:cs typeface="Myriad Pro"/>
              </a:rPr>
              <a:t>8 Classrooms</a:t>
            </a:r>
          </a:p>
          <a:p>
            <a:pPr marL="342900" indent="-342900">
              <a:lnSpc>
                <a:spcPct val="120000"/>
              </a:lnSpc>
              <a:buBlip>
                <a:blip r:embed="rId4"/>
              </a:buBlip>
            </a:pPr>
            <a:r>
              <a:rPr lang="en-US" sz="2000" dirty="0" smtClean="0">
                <a:latin typeface="Myriad Pro"/>
                <a:cs typeface="Myriad Pro"/>
              </a:rPr>
              <a:t>2 Teacher Workrooms</a:t>
            </a:r>
          </a:p>
          <a:p>
            <a:pPr marL="342900" indent="-342900">
              <a:lnSpc>
                <a:spcPct val="120000"/>
              </a:lnSpc>
              <a:buBlip>
                <a:blip r:embed="rId4"/>
              </a:buBlip>
            </a:pPr>
            <a:r>
              <a:rPr lang="en-US" sz="2000" dirty="0">
                <a:latin typeface="Myriad Pro"/>
                <a:cs typeface="Myriad Pro"/>
              </a:rPr>
              <a:t>2</a:t>
            </a:r>
            <a:r>
              <a:rPr lang="en-US" sz="2000" dirty="0" smtClean="0">
                <a:latin typeface="Myriad Pro"/>
                <a:cs typeface="Myriad Pro"/>
              </a:rPr>
              <a:t> Teacher Offices</a:t>
            </a:r>
          </a:p>
          <a:p>
            <a:pPr marL="342900" indent="-342900">
              <a:lnSpc>
                <a:spcPct val="120000"/>
              </a:lnSpc>
              <a:buBlip>
                <a:blip r:embed="rId4"/>
              </a:buBlip>
            </a:pPr>
            <a:r>
              <a:rPr lang="en-US" sz="2000" dirty="0" smtClean="0">
                <a:latin typeface="Myriad Pro"/>
                <a:cs typeface="Myriad Pro"/>
              </a:rPr>
              <a:t>Additional Storage</a:t>
            </a:r>
          </a:p>
          <a:p>
            <a:pPr marL="342900" indent="-342900">
              <a:lnSpc>
                <a:spcPct val="120000"/>
              </a:lnSpc>
              <a:buBlip>
                <a:blip r:embed="rId4"/>
              </a:buBlip>
            </a:pPr>
            <a:r>
              <a:rPr lang="en-US" sz="2000" dirty="0" smtClean="0">
                <a:latin typeface="Myriad Pro"/>
                <a:cs typeface="Myriad Pro"/>
              </a:rPr>
              <a:t>Increase School </a:t>
            </a:r>
            <a:r>
              <a:rPr lang="en-US" sz="2000" dirty="0">
                <a:latin typeface="Myriad Pro"/>
                <a:cs typeface="Myriad Pro"/>
              </a:rPr>
              <a:t>C</a:t>
            </a:r>
            <a:r>
              <a:rPr lang="en-US" sz="2000" dirty="0" smtClean="0">
                <a:latin typeface="Myriad Pro"/>
                <a:cs typeface="Myriad Pro"/>
              </a:rPr>
              <a:t>apacity to 1,500 (Maximum)</a:t>
            </a:r>
          </a:p>
          <a:p>
            <a:pPr marL="342900" indent="-342900">
              <a:lnSpc>
                <a:spcPct val="120000"/>
              </a:lnSpc>
              <a:buBlip>
                <a:blip r:embed="rId4"/>
              </a:buBlip>
            </a:pPr>
            <a:r>
              <a:rPr lang="en-US" sz="2000" dirty="0" smtClean="0">
                <a:latin typeface="Myriad Pro"/>
                <a:cs typeface="Myriad Pro"/>
              </a:rPr>
              <a:t>13 Mobile Classrooms</a:t>
            </a:r>
          </a:p>
          <a:p>
            <a:pPr marL="342900" indent="-342900">
              <a:lnSpc>
                <a:spcPct val="120000"/>
              </a:lnSpc>
              <a:buBlip>
                <a:blip r:embed="rId4"/>
              </a:buBlip>
            </a:pPr>
            <a:r>
              <a:rPr lang="en-US" sz="2000" dirty="0" smtClean="0">
                <a:latin typeface="Myriad Pro"/>
                <a:cs typeface="Myriad Pro"/>
              </a:rPr>
              <a:t>Built in 1960</a:t>
            </a:r>
          </a:p>
          <a:p>
            <a:pPr marL="342900" indent="-342900" algn="r">
              <a:lnSpc>
                <a:spcPct val="120000"/>
              </a:lnSpc>
              <a:buFont typeface="Wingdings" pitchFamily="2" charset="2"/>
              <a:buChar char="ü"/>
            </a:pPr>
            <a:endParaRPr lang="en-US" sz="2400" baseline="30000" dirty="0">
              <a:latin typeface="Myriad Pro"/>
              <a:cs typeface="Myriad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1426" y="4503166"/>
            <a:ext cx="2930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aseline="3000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US" sz="3600" b="1" baseline="30000" dirty="0">
                <a:solidFill>
                  <a:srgbClr val="FFFFFF"/>
                </a:solidFill>
                <a:latin typeface="Myriad Pro"/>
                <a:cs typeface="Myriad Pro"/>
              </a:rPr>
              <a:t>$</a:t>
            </a:r>
            <a:r>
              <a:rPr lang="en-US" sz="3600" b="1" baseline="30000" dirty="0" smtClean="0">
                <a:solidFill>
                  <a:srgbClr val="FFFFFF"/>
                </a:solidFill>
                <a:latin typeface="Myriad Pro"/>
                <a:cs typeface="Myriad Pro"/>
              </a:rPr>
              <a:t>3,452,760</a:t>
            </a:r>
            <a:endParaRPr lang="en-US" sz="3600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3" name="Isosceles Triangle 2"/>
          <p:cNvSpPr/>
          <p:nvPr/>
        </p:nvSpPr>
        <p:spPr>
          <a:xfrm rot="5400000">
            <a:off x="4009401" y="4486416"/>
            <a:ext cx="265922" cy="229243"/>
          </a:xfrm>
          <a:prstGeom prst="triangle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1077E-6 4.12228E-6 L 0.04168 4.12228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408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yriad Pro"/>
                <a:cs typeface="Myriad Pro"/>
              </a:rPr>
              <a:t>2016 BOND PROJECTS</a:t>
            </a:r>
            <a:endParaRPr lang="en-US" sz="2400" b="1" dirty="0">
              <a:latin typeface="Myriad Pro"/>
              <a:cs typeface="Myriad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40893" y="1160832"/>
            <a:ext cx="2914757" cy="30603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15206" y="1122577"/>
            <a:ext cx="2581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yriad Pro"/>
                <a:cs typeface="Myriad Pro"/>
              </a:rPr>
              <a:t>PIEDMONT HIGH</a:t>
            </a:r>
            <a:endParaRPr lang="en-US" b="1" dirty="0"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464" y="1288709"/>
            <a:ext cx="3605559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/>
                <a:cs typeface="Arial"/>
              </a:rPr>
              <a:t>4 Classrooms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/>
                <a:cs typeface="Arial"/>
              </a:rPr>
              <a:t>2 Teacher Offices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/>
                <a:cs typeface="Arial"/>
              </a:rPr>
              <a:t>2 Teacher Workrooms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/>
                <a:cs typeface="Arial"/>
              </a:rPr>
              <a:t>Additional Storage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/>
                <a:cs typeface="Arial"/>
              </a:rPr>
              <a:t>Increase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dirty="0" smtClean="0">
                <a:latin typeface="Arial"/>
                <a:cs typeface="Arial"/>
              </a:rPr>
              <a:t>chool Capacity to 1,600 (Maximum) 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3"/>
              </a:buBlip>
            </a:pPr>
            <a:r>
              <a:rPr lang="en-US" sz="2000" dirty="0" smtClean="0">
                <a:latin typeface="Arial"/>
                <a:cs typeface="Arial"/>
              </a:rPr>
              <a:t>Built in 1960 </a:t>
            </a:r>
            <a:endParaRPr lang="en-US" sz="2000" baseline="300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3774" y="4533053"/>
            <a:ext cx="293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aseline="3000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US" sz="3600" b="1" baseline="30000" dirty="0">
                <a:solidFill>
                  <a:srgbClr val="FFFFFF"/>
                </a:solidFill>
              </a:rPr>
              <a:t>$2,148,384</a:t>
            </a:r>
          </a:p>
          <a:p>
            <a:pPr algn="r"/>
            <a:endParaRPr lang="en-US" sz="3600" dirty="0">
              <a:solidFill>
                <a:srgbClr val="4D7021"/>
              </a:solidFill>
              <a:latin typeface="Myriad Pro"/>
              <a:cs typeface="Myriad Pro"/>
            </a:endParaRPr>
          </a:p>
        </p:txBody>
      </p:sp>
      <p:sp>
        <p:nvSpPr>
          <p:cNvPr id="3" name="Isosceles Triangle 2"/>
          <p:cNvSpPr/>
          <p:nvPr/>
        </p:nvSpPr>
        <p:spPr>
          <a:xfrm rot="5400000">
            <a:off x="4001750" y="4515123"/>
            <a:ext cx="265922" cy="229243"/>
          </a:xfrm>
          <a:prstGeom prst="triangle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24" y="1467770"/>
            <a:ext cx="4344625" cy="28946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03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1077E-6 4.12228E-6 L 0.04168 4.12228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611" y="443747"/>
            <a:ext cx="408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Myriad Pro"/>
                <a:cs typeface="Myriad Pro"/>
              </a:rPr>
              <a:t>2016 BOND PROJECTS</a:t>
            </a:r>
            <a:endParaRPr lang="en-US" sz="2400" b="1" dirty="0">
              <a:latin typeface="Myriad Pro"/>
              <a:cs typeface="Myriad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40893" y="1160832"/>
            <a:ext cx="2914757" cy="30603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00136" y="1122577"/>
            <a:ext cx="338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Myriad Pro"/>
                <a:cs typeface="Myriad Pro"/>
              </a:rPr>
              <a:t>PORTER RIDGE MIDDLE</a:t>
            </a:r>
            <a:endParaRPr lang="en-US" b="1" dirty="0"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598" y="1467770"/>
            <a:ext cx="4102051" cy="289460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05465" y="1339509"/>
            <a:ext cx="3434978" cy="274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>
                <a:latin typeface="Arial"/>
                <a:cs typeface="Avenir Heavy"/>
              </a:rPr>
              <a:t>15 Classrooms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>
                <a:latin typeface="Arial"/>
                <a:cs typeface="Avenir Heavy"/>
              </a:rPr>
              <a:t>2 Teacher Workrooms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>
                <a:latin typeface="Arial"/>
                <a:cs typeface="Avenir Heavy"/>
              </a:rPr>
              <a:t>Expand Media Center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>
                <a:latin typeface="Arial"/>
                <a:cs typeface="Avenir Heavy"/>
              </a:rPr>
              <a:t>Additional Storage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>
                <a:latin typeface="Arial"/>
                <a:cs typeface="Avenir Heavy"/>
              </a:rPr>
              <a:t>Increase </a:t>
            </a:r>
            <a:r>
              <a:rPr lang="en-US" dirty="0">
                <a:latin typeface="Arial"/>
                <a:cs typeface="Avenir Heavy"/>
              </a:rPr>
              <a:t>S</a:t>
            </a:r>
            <a:r>
              <a:rPr lang="en-US" dirty="0" smtClean="0">
                <a:latin typeface="Arial"/>
                <a:cs typeface="Avenir Heavy"/>
              </a:rPr>
              <a:t>tudent </a:t>
            </a:r>
            <a:r>
              <a:rPr lang="en-US" dirty="0">
                <a:latin typeface="Arial"/>
                <a:cs typeface="Avenir Heavy"/>
              </a:rPr>
              <a:t>C</a:t>
            </a:r>
            <a:r>
              <a:rPr lang="en-US" dirty="0" smtClean="0">
                <a:latin typeface="Arial"/>
                <a:cs typeface="Avenir Heavy"/>
              </a:rPr>
              <a:t>apacity </a:t>
            </a:r>
            <a:r>
              <a:rPr lang="en-US" dirty="0">
                <a:latin typeface="Arial"/>
                <a:cs typeface="Avenir Heavy"/>
              </a:rPr>
              <a:t>to </a:t>
            </a:r>
            <a:r>
              <a:rPr lang="en-US" dirty="0" smtClean="0">
                <a:latin typeface="Arial"/>
                <a:cs typeface="Avenir Heavy"/>
              </a:rPr>
              <a:t>1,600 (maximum)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>
                <a:latin typeface="Arial"/>
                <a:cs typeface="Avenir Heavy"/>
              </a:rPr>
              <a:t>21 Mobile Classrooms</a:t>
            </a:r>
          </a:p>
          <a:p>
            <a:pPr marL="342900" indent="-342900">
              <a:lnSpc>
                <a:spcPct val="120000"/>
              </a:lnSpc>
              <a:buSzPct val="100000"/>
              <a:buBlip>
                <a:blip r:embed="rId4"/>
              </a:buBlip>
            </a:pPr>
            <a:r>
              <a:rPr lang="en-US" dirty="0" smtClean="0">
                <a:latin typeface="Arial"/>
                <a:cs typeface="Avenir Heavy"/>
              </a:rPr>
              <a:t>Built in 2005</a:t>
            </a:r>
            <a:endParaRPr lang="en-US" dirty="0">
              <a:latin typeface="Arial"/>
              <a:cs typeface="Avenir Heavy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8474" y="4529448"/>
            <a:ext cx="2930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aseline="3000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n-US" sz="3600" b="1" baseline="30000" dirty="0">
                <a:solidFill>
                  <a:srgbClr val="FFFFFF"/>
                </a:solidFill>
              </a:rPr>
              <a:t>$6,272,514</a:t>
            </a:r>
          </a:p>
          <a:p>
            <a:pPr algn="r"/>
            <a:endParaRPr lang="en-US" sz="3600" b="1" baseline="30000" dirty="0">
              <a:solidFill>
                <a:srgbClr val="4D7021"/>
              </a:solidFill>
            </a:endParaRPr>
          </a:p>
          <a:p>
            <a:pPr algn="r"/>
            <a:endParaRPr lang="en-US" sz="3600" dirty="0">
              <a:solidFill>
                <a:srgbClr val="4D7021"/>
              </a:solidFill>
              <a:latin typeface="Myriad Pro"/>
              <a:cs typeface="Myriad Pro"/>
            </a:endParaRPr>
          </a:p>
        </p:txBody>
      </p:sp>
      <p:sp>
        <p:nvSpPr>
          <p:cNvPr id="11" name="Isosceles Triangle 10"/>
          <p:cNvSpPr/>
          <p:nvPr/>
        </p:nvSpPr>
        <p:spPr>
          <a:xfrm rot="5400000">
            <a:off x="4005841" y="4509216"/>
            <a:ext cx="265922" cy="229243"/>
          </a:xfrm>
          <a:prstGeom prst="triangle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03438 1.48148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2664</TotalTime>
  <Words>792</Words>
  <Application>Microsoft Office PowerPoint</Application>
  <PresentationFormat>On-screen Show (4:3)</PresentationFormat>
  <Paragraphs>191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Union County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UCPS Website Focus Group  June 3, 2015</dc:title>
  <dc:creator>Tahira Stalberte</dc:creator>
  <cp:lastModifiedBy>Tahira Stalberte</cp:lastModifiedBy>
  <cp:revision>130</cp:revision>
  <dcterms:created xsi:type="dcterms:W3CDTF">2015-06-02T13:19:10Z</dcterms:created>
  <dcterms:modified xsi:type="dcterms:W3CDTF">2016-09-29T16:02:50Z</dcterms:modified>
</cp:coreProperties>
</file>