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23"/>
  </p:notesMasterIdLst>
  <p:sldIdLst>
    <p:sldId id="256" r:id="rId5"/>
    <p:sldId id="257" r:id="rId6"/>
    <p:sldId id="259" r:id="rId7"/>
    <p:sldId id="264" r:id="rId8"/>
    <p:sldId id="262" r:id="rId9"/>
    <p:sldId id="265" r:id="rId10"/>
    <p:sldId id="263" r:id="rId11"/>
    <p:sldId id="267" r:id="rId12"/>
    <p:sldId id="268" r:id="rId13"/>
    <p:sldId id="266" r:id="rId14"/>
    <p:sldId id="270" r:id="rId15"/>
    <p:sldId id="271" r:id="rId16"/>
    <p:sldId id="272" r:id="rId17"/>
    <p:sldId id="269" r:id="rId18"/>
    <p:sldId id="274" r:id="rId19"/>
    <p:sldId id="273" r:id="rId20"/>
    <p:sldId id="260" r:id="rId21"/>
    <p:sldId id="261" r:id="rId22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ette Richardson Pipkin" userId="10eab468-7385-4928-bfbe-092d6abb6844" providerId="ADAL" clId="{6F540990-2143-48DE-8A6F-997245432A8F}"/>
    <pc:docChg chg="custSel modSld modNotesMaster">
      <pc:chgData name="Paulette Richardson Pipkin" userId="10eab468-7385-4928-bfbe-092d6abb6844" providerId="ADAL" clId="{6F540990-2143-48DE-8A6F-997245432A8F}" dt="2024-07-03T19:21:20.833" v="17" actId="20577"/>
      <pc:docMkLst>
        <pc:docMk/>
      </pc:docMkLst>
      <pc:sldChg chg="modSp 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0" sldId="256"/>
        </pc:sldMkLst>
        <pc:spChg chg="mod">
          <ac:chgData name="Paulette Richardson Pipkin" userId="10eab468-7385-4928-bfbe-092d6abb6844" providerId="ADAL" clId="{6F540990-2143-48DE-8A6F-997245432A8F}" dt="2024-07-02T18:26:40.061" v="4" actId="1076"/>
          <ac:spMkLst>
            <pc:docMk/>
            <pc:sldMk cId="0" sldId="256"/>
            <ac:spMk id="54" creationId="{00000000-0000-0000-0000-000000000000}"/>
          </ac:spMkLst>
        </pc:spChg>
        <pc:spChg chg="mod">
          <ac:chgData name="Paulette Richardson Pipkin" userId="10eab468-7385-4928-bfbe-092d6abb6844" providerId="ADAL" clId="{6F540990-2143-48DE-8A6F-997245432A8F}" dt="2024-07-02T18:26:27.774" v="1" actId="1076"/>
          <ac:spMkLst>
            <pc:docMk/>
            <pc:sldMk cId="0" sldId="256"/>
            <ac:spMk id="55" creationId="{00000000-0000-0000-0000-000000000000}"/>
          </ac:spMkLst>
        </pc:spChg>
      </pc:sldChg>
      <pc:sldChg chg="modSp modNotes">
        <pc:chgData name="Paulette Richardson Pipkin" userId="10eab468-7385-4928-bfbe-092d6abb6844" providerId="ADAL" clId="{6F540990-2143-48DE-8A6F-997245432A8F}" dt="2024-07-03T19:21:06.956" v="9" actId="20577"/>
        <pc:sldMkLst>
          <pc:docMk/>
          <pc:sldMk cId="0" sldId="257"/>
        </pc:sldMkLst>
        <pc:spChg chg="mod">
          <ac:chgData name="Paulette Richardson Pipkin" userId="10eab468-7385-4928-bfbe-092d6abb6844" providerId="ADAL" clId="{6F540990-2143-48DE-8A6F-997245432A8F}" dt="2024-07-03T19:21:06.956" v="9" actId="20577"/>
          <ac:spMkLst>
            <pc:docMk/>
            <pc:sldMk cId="0" sldId="257"/>
            <ac:spMk id="61" creationId="{00000000-0000-0000-0000-000000000000}"/>
          </ac:spMkLst>
        </pc:spChg>
      </pc:sldChg>
      <pc:sldChg chg="modSp modNotes">
        <pc:chgData name="Paulette Richardson Pipkin" userId="10eab468-7385-4928-bfbe-092d6abb6844" providerId="ADAL" clId="{6F540990-2143-48DE-8A6F-997245432A8F}" dt="2024-07-03T19:21:20.833" v="17" actId="20577"/>
        <pc:sldMkLst>
          <pc:docMk/>
          <pc:sldMk cId="0" sldId="259"/>
        </pc:sldMkLst>
        <pc:spChg chg="mod">
          <ac:chgData name="Paulette Richardson Pipkin" userId="10eab468-7385-4928-bfbe-092d6abb6844" providerId="ADAL" clId="{6F540990-2143-48DE-8A6F-997245432A8F}" dt="2024-07-03T19:21:20.833" v="17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0" sldId="260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0" sldId="261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3656571577" sldId="262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3117034448" sldId="263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4144766856" sldId="264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4096219911" sldId="265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1349903917" sldId="266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1765882043" sldId="267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3910415302" sldId="268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1319374786" sldId="269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3885332052" sldId="270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4211732122" sldId="271"/>
        </pc:sldMkLst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234895302" sldId="272"/>
        </pc:sldMkLst>
      </pc:sldChg>
      <pc:sldChg chg="modSp 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142550016" sldId="273"/>
        </pc:sldMkLst>
        <pc:spChg chg="mod">
          <ac:chgData name="Paulette Richardson Pipkin" userId="10eab468-7385-4928-bfbe-092d6abb6844" providerId="ADAL" clId="{6F540990-2143-48DE-8A6F-997245432A8F}" dt="2024-07-02T18:37:18.885" v="5" actId="1076"/>
          <ac:spMkLst>
            <pc:docMk/>
            <pc:sldMk cId="142550016" sldId="273"/>
            <ac:spMk id="61" creationId="{00000000-0000-0000-0000-000000000000}"/>
          </ac:spMkLst>
        </pc:spChg>
      </pc:sldChg>
      <pc:sldChg chg="modNotes">
        <pc:chgData name="Paulette Richardson Pipkin" userId="10eab468-7385-4928-bfbe-092d6abb6844" providerId="ADAL" clId="{6F540990-2143-48DE-8A6F-997245432A8F}" dt="2024-07-02T18:38:03.729" v="6"/>
        <pc:sldMkLst>
          <pc:docMk/>
          <pc:sldMk cId="2223852650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4597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1232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8324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185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5336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9767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3116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0b30fac8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0b30fac86_0_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0b30fac8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0b30fac86_0_1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331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25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2176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024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b30fac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b30fac86_0_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56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0b30fac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0b30fac86_0_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550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479904"/>
            <a:ext cx="8520600" cy="17065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lvl="0"/>
            <a:r>
              <a:rPr lang="en-US" dirty="0"/>
              <a:t>[School Name]</a:t>
            </a:r>
            <a:br>
              <a:rPr lang="en-US" dirty="0"/>
            </a:br>
            <a:r>
              <a:rPr lang="en-US" dirty="0"/>
              <a:t>Title I Annual Meeting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353608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/>
            <a:r>
              <a:rPr lang="en-US" b="1" dirty="0">
                <a:solidFill>
                  <a:srgbClr val="E2B933"/>
                </a:solidFill>
                <a:latin typeface="Lato"/>
                <a:ea typeface="Lato"/>
                <a:cs typeface="Lato"/>
                <a:sym typeface="Lato"/>
              </a:rPr>
              <a:t>[Meeting Date]</a:t>
            </a:r>
            <a:endParaRPr lang="en-US" b="1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9985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School Improvement Plan/</a:t>
            </a:r>
            <a:r>
              <a:rPr lang="en-US" sz="3200" b="1" dirty="0" err="1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r>
              <a:rPr lang="en-U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Plan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The School Improvement Plan/</a:t>
            </a:r>
            <a:r>
              <a:rPr lang="en-US" sz="24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Plan includes:</a:t>
            </a:r>
            <a:endParaRPr lang="en-US" sz="2400" dirty="0"/>
          </a:p>
          <a:p>
            <a:pPr lvl="2" indent="-4064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A Comprehensive Needs Assessment</a:t>
            </a:r>
            <a:endParaRPr lang="en-US" sz="1800" dirty="0"/>
          </a:p>
          <a:p>
            <a:pPr lvl="2" indent="-4064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Goals and Strategies to Address Academic Needs of Students</a:t>
            </a:r>
            <a:endParaRPr lang="en-US" sz="1800" dirty="0"/>
          </a:p>
          <a:p>
            <a:pPr lvl="2" indent="-4064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Professional Development for School Staff</a:t>
            </a:r>
            <a:endParaRPr lang="en-US" sz="1800" dirty="0"/>
          </a:p>
          <a:p>
            <a:pPr lvl="2" indent="-4064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Coordination of Resources and a Comprehensive Budget</a:t>
            </a:r>
            <a:endParaRPr lang="en-US" sz="1800" dirty="0"/>
          </a:p>
          <a:p>
            <a:pPr lvl="2" indent="-4064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The School’s Parent and Family Engagement Goals</a:t>
            </a:r>
            <a:endParaRPr lang="en-US" sz="1800" dirty="0"/>
          </a:p>
          <a:p>
            <a:pPr marL="508000" lvl="1" indent="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SzPts val="2800"/>
              <a:buNone/>
            </a:pPr>
            <a:endParaRPr lang="en-US" sz="4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Parents and families at Title I schools have the right to be engaged in the development of this plan.</a:t>
            </a: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90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397400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Parent and Family Engagement Policy</a:t>
            </a:r>
            <a:endParaRPr sz="32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104850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368300" lvl="0">
              <a:lnSpc>
                <a:spcPct val="100000"/>
              </a:lnSpc>
              <a:spcAft>
                <a:spcPts val="800"/>
              </a:spcAft>
              <a:buClr>
                <a:srgbClr val="0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Every Title I School must have a </a:t>
            </a:r>
            <a:r>
              <a:rPr lang="en-US" sz="1900" b="1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School Parent and Family Engagement </a:t>
            </a:r>
            <a:r>
              <a:rPr lang="en-US" sz="19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Policy that is jointly developed with parents and families.</a:t>
            </a:r>
            <a:endParaRPr lang="en-US" sz="1900" dirty="0"/>
          </a:p>
          <a:p>
            <a:pPr lvl="0" indent="-431800">
              <a:lnSpc>
                <a:spcPct val="100000"/>
              </a:lnSpc>
              <a:spcAft>
                <a:spcPts val="600"/>
              </a:spcAft>
              <a:buClr>
                <a:srgbClr val="0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The school Parent and Family Engagement Policy outlines how the school will implement the parental engagement requirements of the Every Student Succeeds Act (ESSA).  Components include:</a:t>
            </a:r>
            <a:endParaRPr lang="en-US" sz="1900" dirty="0"/>
          </a:p>
          <a:p>
            <a:pPr marL="1276350" lvl="2" indent="-28575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40000"/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How parents can be involved in decision-making activities.</a:t>
            </a:r>
            <a:endParaRPr lang="en-US" sz="1500" dirty="0"/>
          </a:p>
          <a:p>
            <a:pPr marL="1276350" lvl="2" indent="-28575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40000"/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How information on instruction and assessment will be provided to parents.</a:t>
            </a:r>
            <a:endParaRPr lang="en-US" sz="1500" dirty="0"/>
          </a:p>
          <a:p>
            <a:pPr marL="1276350" lvl="2" indent="-28575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ct val="140000"/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How the school will build parents’ and families’ capacities for supporting their children’s learning at home.</a:t>
            </a:r>
            <a:endParaRPr lang="en-US" sz="1500" dirty="0"/>
          </a:p>
          <a:p>
            <a:pPr marL="1276350" lvl="2" indent="-285750">
              <a:lnSpc>
                <a:spcPct val="100000"/>
              </a:lnSpc>
              <a:spcAft>
                <a:spcPts val="600"/>
              </a:spcAft>
              <a:buClr>
                <a:srgbClr val="000000"/>
              </a:buClr>
              <a:buSzPct val="140000"/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How parental involvement funds are being used.</a:t>
            </a:r>
            <a:endParaRPr lang="en-US" sz="1500" dirty="0"/>
          </a:p>
          <a:p>
            <a:pPr lvl="0" indent="-431800">
              <a:lnSpc>
                <a:spcPct val="100000"/>
              </a:lnSpc>
              <a:buClr>
                <a:srgbClr val="0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Parents and families at Title I schools have the right to be involved in the annual review and improvement of the Parent and Family Engagement Policy.</a:t>
            </a:r>
            <a:endParaRPr lang="en-US" sz="19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533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10325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b="1" dirty="0">
                <a:solidFill>
                  <a:schemeClr val="tx1"/>
                </a:solidFill>
              </a:rPr>
              <a:t>How Our School Will Engage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Parents and Families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72817"/>
            <a:ext cx="8520600" cy="30912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1732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38374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School-Parent Compact</a:t>
            </a:r>
            <a:endParaRPr sz="32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05459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342900" lvl="0">
              <a:lnSpc>
                <a:spcPct val="9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Every Title I School must have a </a:t>
            </a:r>
            <a:r>
              <a:rPr lang="en-US" sz="2200" b="1" dirty="0">
                <a:latin typeface="Lato Black"/>
                <a:ea typeface="Lato Black"/>
                <a:cs typeface="Lato Black"/>
                <a:sym typeface="Lato Black"/>
              </a:rPr>
              <a:t>School-Parent</a:t>
            </a: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2200" b="1" dirty="0">
                <a:latin typeface="Lato Black"/>
                <a:ea typeface="Lato Black"/>
                <a:cs typeface="Lato Black"/>
                <a:sym typeface="Lato Black"/>
              </a:rPr>
              <a:t>Compact</a:t>
            </a: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 that is jointly developed with parents and families.</a:t>
            </a:r>
          </a:p>
          <a:p>
            <a:pPr marL="342900" lvl="0">
              <a:lnSpc>
                <a:spcPct val="9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The compact is a commitment or contract between the school, teacher, parent, and student to share in the responsibility for academic achievement.</a:t>
            </a:r>
          </a:p>
          <a:p>
            <a:pPr marL="342900" lvl="0">
              <a:lnSpc>
                <a:spcPct val="9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The compacts must be distributed to all parents and families.</a:t>
            </a:r>
          </a:p>
          <a:p>
            <a:pPr marL="342900" lvl="0">
              <a:lnSpc>
                <a:spcPct val="9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n-US" sz="2200" dirty="0">
                <a:latin typeface="Lato Black"/>
                <a:ea typeface="Lato Black"/>
                <a:cs typeface="Lato Black"/>
                <a:sym typeface="Lato Black"/>
              </a:rPr>
              <a:t>Parents and families at Title I schools have the right to be engaged in the annual review and improvement of the School-Parent Compact.</a:t>
            </a:r>
            <a:endParaRPr lang="en-US" sz="22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895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chemeClr val="tx1"/>
                </a:solidFill>
              </a:rPr>
              <a:t>Your “Right to Know”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342900" lvl="0">
              <a:lnSpc>
                <a:spcPct val="100000"/>
              </a:lnSpc>
              <a:buSzPts val="2400"/>
              <a:buFont typeface="Noto Sans Symbols"/>
              <a:buChar char="⮚"/>
            </a:pP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You, as a Title I parent/family, have the right to request… </a:t>
            </a:r>
          </a:p>
          <a:p>
            <a:pPr lvl="1" indent="-381000">
              <a:lnSpc>
                <a:spcPct val="100000"/>
              </a:lnSpc>
              <a:buSzPts val="2400"/>
              <a:buFont typeface="Noto Sans Symbols"/>
              <a:buChar char="•"/>
            </a:pP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the qualifications of your child’s teachers.  </a:t>
            </a:r>
          </a:p>
          <a:p>
            <a:pPr lvl="1" indent="-381000">
              <a:lnSpc>
                <a:spcPct val="100000"/>
              </a:lnSpc>
              <a:spcAft>
                <a:spcPts val="1200"/>
              </a:spcAft>
              <a:buSzPts val="2400"/>
              <a:buFont typeface="Noto Sans Symbols"/>
              <a:buChar char="•"/>
            </a:pP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information about any state or local policy regarding student participation in any assessments mandated by the state or local district.</a:t>
            </a:r>
          </a:p>
          <a:p>
            <a:pPr marL="342900" lvl="0">
              <a:lnSpc>
                <a:spcPct val="100000"/>
              </a:lnSpc>
              <a:spcAft>
                <a:spcPts val="1200"/>
              </a:spcAft>
              <a:buSzPts val="2400"/>
              <a:buFont typeface="Noto Sans Symbols"/>
              <a:buChar char="⮚"/>
            </a:pP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Right to Know</a:t>
            </a:r>
            <a:r>
              <a:rPr lang="en-US" sz="28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notification is distributed to all students at the beginning of the school year and is posted on our school’s website.</a:t>
            </a:r>
          </a:p>
          <a:p>
            <a:pPr marL="342900" lvl="0">
              <a:lnSpc>
                <a:spcPct val="100000"/>
              </a:lnSpc>
              <a:spcBef>
                <a:spcPts val="480"/>
              </a:spcBef>
              <a:buSzPts val="2400"/>
              <a:buFont typeface="Noto Sans Symbols"/>
              <a:buChar char="⮚"/>
            </a:pPr>
            <a:r>
              <a:rPr lang="en-US" sz="28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You, as a Title I parent/family, will be notified if your child is instructed for four or more consecutive weeks by a teacher who does not meet the North Carolina state licensure requirements for the grade level or subject area that he/she is teaching.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937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35276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7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Questions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7000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&amp; Answers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385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329068"/>
            <a:ext cx="8520600" cy="6549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b="1" dirty="0">
                <a:solidFill>
                  <a:schemeClr val="tx1"/>
                </a:solidFill>
              </a:rPr>
              <a:t>Title I Department Contact Information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26121"/>
            <a:ext cx="8520600" cy="30912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Director of Federal Programs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Dr. Elenia Daniels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n-U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elenia.daniels@ucps.k12.nc.us</a:t>
            </a:r>
            <a:endParaRPr lang="en-U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400"/>
              <a:buNone/>
            </a:pPr>
            <a:endParaRPr lang="en-US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4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I Specialist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1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Paulette Pipkin </a:t>
            </a:r>
          </a:p>
          <a:p>
            <a:pPr marL="0" lvl="0" indent="0" algn="ctr">
              <a:lnSpc>
                <a:spcPct val="90000"/>
              </a:lnSpc>
              <a:buClr>
                <a:srgbClr val="617A86"/>
              </a:buClr>
              <a:buSzPts val="1100"/>
              <a:buNone/>
            </a:pPr>
            <a:r>
              <a:rPr lang="en-U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paulette.richardsonpipkin@ucps.k12.nc.us</a:t>
            </a:r>
            <a:endParaRPr lang="en-U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100000"/>
              </a:lnSpc>
              <a:buSzPts val="1400"/>
              <a:buNone/>
            </a:pPr>
            <a:endParaRPr lang="en-US" sz="24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4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 I Specialist</a:t>
            </a: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100"/>
              <a:buNone/>
            </a:pPr>
            <a:r>
              <a:rPr lang="en-US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Lori Spruiell</a:t>
            </a:r>
          </a:p>
          <a:p>
            <a:pPr marL="0" lvl="0" indent="0" algn="ctr">
              <a:lnSpc>
                <a:spcPct val="100000"/>
              </a:lnSpc>
              <a:buClr>
                <a:srgbClr val="617A86"/>
              </a:buClr>
              <a:buSzPts val="1100"/>
              <a:buNone/>
            </a:pPr>
            <a:r>
              <a:rPr lang="en-US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</a:t>
            </a:r>
            <a:r>
              <a:rPr lang="en-US" u="sng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ori.spruiell@ucps.k12.nc.us</a:t>
            </a:r>
            <a:endParaRPr lang="en-US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550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4955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/>
              <a:t>Federal Requirements</a:t>
            </a:r>
            <a:endParaRPr sz="3200"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976884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lnSpc>
                <a:spcPct val="100000"/>
              </a:lnSpc>
              <a:buClr>
                <a:srgbClr val="000000"/>
              </a:buClr>
              <a:buSzPts val="2400"/>
              <a:buNone/>
            </a:pPr>
            <a:r>
              <a:rPr lang="en-U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The </a:t>
            </a:r>
            <a:r>
              <a:rPr lang="en-US" i="1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Every Student Succeeds Act (ESSA) </a:t>
            </a:r>
            <a:r>
              <a:rPr lang="en-US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requires that each Title I school hold an Annual Meeting for the purpose of…</a:t>
            </a:r>
            <a:endParaRPr lang="en-US" dirty="0"/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Pts val="2400"/>
              <a:buNone/>
            </a:pPr>
            <a:endParaRPr lang="en-US" sz="12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Informing you of your school’s participation in Title I. </a:t>
            </a:r>
            <a:endParaRPr lang="en-US" sz="2400" dirty="0"/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Explaining the requirements of Title I.</a:t>
            </a:r>
          </a:p>
          <a:p>
            <a:pPr marL="800100" lvl="1" indent="-3429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Explaining your rights as parents to be engaged in the school community.</a:t>
            </a: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08557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Meeting Overview</a:t>
            </a:r>
            <a:endParaRPr sz="32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965703"/>
            <a:ext cx="7853296" cy="38249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lvl="0" indent="-43180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What is Title I?</a:t>
            </a:r>
            <a:endParaRPr lang="en-US" sz="6800" dirty="0"/>
          </a:p>
          <a:p>
            <a:pPr lvl="0" indent="-43180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What does it mean to be a Title I school?</a:t>
            </a:r>
            <a:endParaRPr lang="en-US" sz="6800" dirty="0"/>
          </a:p>
          <a:p>
            <a:pPr lvl="0" indent="-43180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Our School’s Proud Points from 2023-2024</a:t>
            </a:r>
          </a:p>
          <a:p>
            <a:pPr lvl="0" indent="-43180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Our School’s Goals </a:t>
            </a:r>
            <a:r>
              <a:rPr lang="en-US" sz="68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for 2024-2025</a:t>
            </a:r>
            <a:endParaRPr lang="en-US" sz="68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0" indent="-43180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How Title I funds are Used at Our School</a:t>
            </a:r>
          </a:p>
          <a:p>
            <a:pPr marL="368300" lvl="0">
              <a:lnSpc>
                <a:spcPct val="110000"/>
              </a:lnSpc>
              <a:spcAft>
                <a:spcPts val="8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6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Your Rights as Parents and Families</a:t>
            </a:r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5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School Improvement Planning</a:t>
            </a:r>
            <a:endParaRPr lang="en-US" sz="5500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5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Parent and Family Engagement Policy</a:t>
            </a:r>
            <a:endParaRPr lang="en-US" sz="5500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5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School-Parent Compact</a:t>
            </a:r>
            <a:endParaRPr lang="en-US" sz="5500" dirty="0"/>
          </a:p>
          <a:p>
            <a:pPr lvl="2" indent="-3810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55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Your “Right to Know”</a:t>
            </a:r>
            <a:endParaRPr lang="en-US" sz="55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30919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/>
              <a:t>What is Title I?</a:t>
            </a:r>
            <a:endParaRPr sz="3200"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464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42900" lvl="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 I is the nation’s oldest and largest federally funded educational program.</a:t>
            </a:r>
          </a:p>
          <a:p>
            <a:pPr marL="342900" lvl="0">
              <a:lnSpc>
                <a:spcPct val="100000"/>
              </a:lnSpc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 I provides supplemental funds to schools to help students meet their educational goals.</a:t>
            </a: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476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09348" y="407339"/>
            <a:ext cx="826570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What does it meant to be a Title I school?</a:t>
            </a:r>
            <a:endParaRPr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104850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42900" lvl="0">
              <a:lnSpc>
                <a:spcPct val="100000"/>
              </a:lnSpc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U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Being a Title I school means receiving federal funding to </a:t>
            </a:r>
            <a:r>
              <a:rPr lang="en-US" sz="2000" u="sng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supplement</a:t>
            </a:r>
            <a:r>
              <a:rPr lang="en-U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the school’s existing programs.  This funding is used for…</a:t>
            </a:r>
            <a:endParaRPr lang="en-US" sz="2000" dirty="0"/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Pts val="2000"/>
              <a:buNone/>
            </a:pPr>
            <a:endParaRPr lang="en-US" sz="12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Identifying students experiencing academic difficulties and providing timely assistance to help them meet the State’s challenging content standards.</a:t>
            </a:r>
            <a:endParaRPr lang="en-US" sz="1600" dirty="0"/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Purchasing supplemental programs, materials, and/or supplies.  </a:t>
            </a:r>
            <a:endParaRPr lang="en-US" sz="1600" dirty="0"/>
          </a:p>
          <a:p>
            <a:pPr lvl="1" indent="-457200">
              <a:lnSpc>
                <a:spcPct val="100000"/>
              </a:lnSpc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Conducting parent and family engagement meetings, trainings, and activities.</a:t>
            </a:r>
            <a:endParaRPr lang="en-US" sz="1600" dirty="0"/>
          </a:p>
          <a:p>
            <a:pPr marL="742950" lvl="1" indent="-285750">
              <a:lnSpc>
                <a:spcPct val="100000"/>
              </a:lnSpc>
              <a:buClr>
                <a:srgbClr val="000000"/>
              </a:buClr>
              <a:buSzPts val="2000"/>
              <a:buNone/>
            </a:pPr>
            <a:endParaRPr lang="en-US" sz="1200" dirty="0">
              <a:solidFill>
                <a:srgbClr val="000000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342900" lvl="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U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Being a Title I school also means encouraging parental engagement and advocating for parents’ rights.  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657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Our School’s Proud Points from 2023-2024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621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200" y="248313"/>
            <a:ext cx="811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Our School’s Goals for 2024-2025</a:t>
            </a:r>
            <a:endParaRPr sz="32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200" y="1035276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703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200" b="1" dirty="0">
                <a:solidFill>
                  <a:schemeClr val="tx1"/>
                </a:solidFill>
                <a:latin typeface="Lato Black"/>
                <a:ea typeface="Lato Black"/>
                <a:cs typeface="Lato Black"/>
                <a:sym typeface="Lato Black"/>
              </a:rPr>
              <a:t>How Title I Funds are Used at Our School</a:t>
            </a:r>
            <a:endParaRPr sz="3200" b="1" dirty="0">
              <a:solidFill>
                <a:schemeClr val="tx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588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883198" y="178738"/>
            <a:ext cx="8118001" cy="11050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3000" b="1" dirty="0">
                <a:solidFill>
                  <a:srgbClr val="000000"/>
                </a:solidFill>
              </a:rPr>
              <a:t>Your Rights as Parents and </a:t>
            </a:r>
            <a:br>
              <a:rPr lang="en-US" sz="3000" b="1" dirty="0">
                <a:solidFill>
                  <a:srgbClr val="000000"/>
                </a:solidFill>
              </a:rPr>
            </a:br>
            <a:r>
              <a:rPr lang="en-US" sz="3000" b="1" dirty="0">
                <a:solidFill>
                  <a:srgbClr val="000000"/>
                </a:solidFill>
              </a:rPr>
              <a:t>Families at a Title I School</a:t>
            </a:r>
            <a:endParaRPr sz="3000" b="1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883199" y="1283755"/>
            <a:ext cx="811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5400" lvl="0" indent="0">
              <a:lnSpc>
                <a:spcPct val="100000"/>
              </a:lnSpc>
              <a:spcBef>
                <a:spcPts val="640"/>
              </a:spcBef>
              <a:spcAft>
                <a:spcPts val="1200"/>
              </a:spcAft>
              <a:buClr>
                <a:srgbClr val="000000"/>
              </a:buClr>
              <a:buSzPts val="3200"/>
              <a:buNone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You have a right to be involved in the following:</a:t>
            </a:r>
          </a:p>
          <a:p>
            <a:pPr lvl="1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0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Development of the…</a:t>
            </a:r>
            <a:endParaRPr lang="en-US" sz="2000" dirty="0">
              <a:solidFill>
                <a:srgbClr val="595959"/>
              </a:solidFill>
            </a:endParaRPr>
          </a:p>
          <a:p>
            <a:pPr marL="1422400" lvl="2" indent="-4572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School Improvement Plan/</a:t>
            </a:r>
            <a:r>
              <a:rPr lang="en-US" sz="1800" dirty="0" err="1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NCStar</a:t>
            </a: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 Plan</a:t>
            </a:r>
            <a:endParaRPr lang="en-US" sz="1800" dirty="0">
              <a:solidFill>
                <a:srgbClr val="595959"/>
              </a:solidFill>
            </a:endParaRPr>
          </a:p>
          <a:p>
            <a:pPr marL="1422400" lvl="2" indent="-457200">
              <a:lnSpc>
                <a:spcPct val="100000"/>
              </a:lnSpc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Parent and Family Engagement Policy</a:t>
            </a:r>
            <a:endParaRPr lang="en-US" sz="1800" dirty="0">
              <a:solidFill>
                <a:srgbClr val="595959"/>
              </a:solidFill>
            </a:endParaRPr>
          </a:p>
          <a:p>
            <a:pPr marL="1422400" lvl="2" indent="-457200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School-Parent Compact</a:t>
            </a:r>
          </a:p>
          <a:p>
            <a:pPr lvl="1" indent="-4318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2400" dirty="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rPr>
              <a:t>Title I funding allocations for parent and family engagement.</a:t>
            </a:r>
            <a:endParaRPr lang="en-US" sz="2400" dirty="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041530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PS Google Slides Presentation V2" id="{393B5233-60CF-4CA2-AEF9-D9A2CB4C1168}" vid="{CE1C21FF-78E6-4B91-9C30-355085F018F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B6209C731D04C861BE1B8C6182457" ma:contentTypeVersion="17" ma:contentTypeDescription="Create a new document." ma:contentTypeScope="" ma:versionID="c7ae7a11e033b266d7181ffde781199d">
  <xsd:schema xmlns:xsd="http://www.w3.org/2001/XMLSchema" xmlns:xs="http://www.w3.org/2001/XMLSchema" xmlns:p="http://schemas.microsoft.com/office/2006/metadata/properties" xmlns:ns3="b0191a6c-a6b4-42e4-8cee-28721d36fbb6" xmlns:ns4="c218a2b6-bd3f-4eaf-a071-fc8c96e50779" targetNamespace="http://schemas.microsoft.com/office/2006/metadata/properties" ma:root="true" ma:fieldsID="e518fb666704c18786784c76035b745b" ns3:_="" ns4:_="">
    <xsd:import namespace="b0191a6c-a6b4-42e4-8cee-28721d36fbb6"/>
    <xsd:import namespace="c218a2b6-bd3f-4eaf-a071-fc8c96e50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91a6c-a6b4-42e4-8cee-28721d36f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8a2b6-bd3f-4eaf-a071-fc8c96e50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0191a6c-a6b4-42e4-8cee-28721d36fbb6" xsi:nil="true"/>
  </documentManagement>
</p:properties>
</file>

<file path=customXml/itemProps1.xml><?xml version="1.0" encoding="utf-8"?>
<ds:datastoreItem xmlns:ds="http://schemas.openxmlformats.org/officeDocument/2006/customXml" ds:itemID="{B9E4A777-B8FD-4053-889B-B327ECD10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191a6c-a6b4-42e4-8cee-28721d36fbb6"/>
    <ds:schemaRef ds:uri="c218a2b6-bd3f-4eaf-a071-fc8c96e50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AE35D-BD5F-47CB-8AAD-ADE2C16C1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061A3F-7F00-4CA0-85BE-E8AF035FCFB3}">
  <ds:schemaRefs>
    <ds:schemaRef ds:uri="http://schemas.microsoft.com/office/infopath/2007/PartnerControls"/>
    <ds:schemaRef ds:uri="http://purl.org/dc/elements/1.1/"/>
    <ds:schemaRef ds:uri="c218a2b6-bd3f-4eaf-a071-fc8c96e50779"/>
    <ds:schemaRef ds:uri="http://schemas.microsoft.com/office/2006/metadata/properties"/>
    <ds:schemaRef ds:uri="http://schemas.microsoft.com/office/2006/documentManagement/types"/>
    <ds:schemaRef ds:uri="b0191a6c-a6b4-42e4-8cee-28721d36fbb6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UCPS Google Slides Presentation V2</Template>
  <TotalTime>68</TotalTime>
  <Words>797</Words>
  <Application>Microsoft Office PowerPoint</Application>
  <PresentationFormat>On-screen Show (16:9)</PresentationFormat>
  <Paragraphs>83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Century Gothic</vt:lpstr>
      <vt:lpstr>Lato</vt:lpstr>
      <vt:lpstr>Lato Black</vt:lpstr>
      <vt:lpstr>Noto Sans Symbols</vt:lpstr>
      <vt:lpstr>Wingdings</vt:lpstr>
      <vt:lpstr>Simple Light</vt:lpstr>
      <vt:lpstr>[School Name] Title I Annual Meeting</vt:lpstr>
      <vt:lpstr>Federal Requirements</vt:lpstr>
      <vt:lpstr>Meeting Overview</vt:lpstr>
      <vt:lpstr>What is Title I?</vt:lpstr>
      <vt:lpstr>What does it meant to be a Title I school?</vt:lpstr>
      <vt:lpstr>Our School’s Proud Points from 2023-2024</vt:lpstr>
      <vt:lpstr>Our School’s Goals for 2024-2025</vt:lpstr>
      <vt:lpstr>How Title I Funds are Used at Our School</vt:lpstr>
      <vt:lpstr>Your Rights as Parents and  Families at a Title I School</vt:lpstr>
      <vt:lpstr>School Improvement Plan/NCStar Plan</vt:lpstr>
      <vt:lpstr>Parent and Family Engagement Policy</vt:lpstr>
      <vt:lpstr>How Our School Will Engage  Parents and Families</vt:lpstr>
      <vt:lpstr>School-Parent Compact</vt:lpstr>
      <vt:lpstr>Your “Right to Know”</vt:lpstr>
      <vt:lpstr>PowerPoint Presentation</vt:lpstr>
      <vt:lpstr>Title I Department Contact Information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[School Name] Title I Annual Meeting</dc:title>
  <dc:creator>Paulette Richardson Pipkin</dc:creator>
  <cp:lastModifiedBy>Paulette Richardson Pipkin</cp:lastModifiedBy>
  <cp:revision>8</cp:revision>
  <cp:lastPrinted>2024-07-02T18:38:11Z</cp:lastPrinted>
  <dcterms:created xsi:type="dcterms:W3CDTF">2024-07-02T17:31:17Z</dcterms:created>
  <dcterms:modified xsi:type="dcterms:W3CDTF">2024-07-03T19:21:49Z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0x010100860B6209C731D04C861BE1B8C6182457</vt:lpwstr>
  </property>
</Properties>
</file>