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59" r:id="rId4"/>
    <p:sldId id="257" r:id="rId5"/>
    <p:sldId id="258" r:id="rId6"/>
    <p:sldId id="260" r:id="rId7"/>
    <p:sldId id="261" r:id="rId8"/>
    <p:sldId id="262" r:id="rId9"/>
    <p:sldId id="263" r:id="rId10"/>
    <p:sldId id="264" r:id="rId11"/>
    <p:sldId id="267" r:id="rId12"/>
    <p:sldId id="268" r:id="rId13"/>
    <p:sldId id="269" r:id="rId14"/>
    <p:sldId id="270" r:id="rId15"/>
    <p:sldId id="265" r:id="rId16"/>
    <p:sldId id="266" r:id="rId17"/>
    <p:sldId id="271" r:id="rId18"/>
    <p:sldId id="272" r:id="rId19"/>
    <p:sldId id="274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E750B69-62E3-4391-B154-63FBCA8613AD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5401ABC-1F74-4240-B726-9D36BAD6540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0B69-62E3-4391-B154-63FBCA8613AD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01ABC-1F74-4240-B726-9D36BAD654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0B69-62E3-4391-B154-63FBCA8613AD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01ABC-1F74-4240-B726-9D36BAD654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E750B69-62E3-4391-B154-63FBCA8613AD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5401ABC-1F74-4240-B726-9D36BAD6540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E750B69-62E3-4391-B154-63FBCA8613AD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5401ABC-1F74-4240-B726-9D36BAD6540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0B69-62E3-4391-B154-63FBCA8613AD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01ABC-1F74-4240-B726-9D36BAD6540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0B69-62E3-4391-B154-63FBCA8613AD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01ABC-1F74-4240-B726-9D36BAD6540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750B69-62E3-4391-B154-63FBCA8613AD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5401ABC-1F74-4240-B726-9D36BAD6540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0B69-62E3-4391-B154-63FBCA8613AD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01ABC-1F74-4240-B726-9D36BAD654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E750B69-62E3-4391-B154-63FBCA8613AD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5401ABC-1F74-4240-B726-9D36BAD6540E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750B69-62E3-4391-B154-63FBCA8613AD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5401ABC-1F74-4240-B726-9D36BAD6540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E750B69-62E3-4391-B154-63FBCA8613AD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5401ABC-1F74-4240-B726-9D36BAD6540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tlsd.org/highschool/highschoolplagiarismlessons.as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tlsd.org/highschool/highschoolplagiarismlessons.asp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owl.english.purdue.edu/owl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owl.english.purdue.edu/owl/resource/747/02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AVOID PLAGIARISM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Presented By</a:t>
            </a:r>
          </a:p>
          <a:p>
            <a:r>
              <a:rPr lang="en-US" dirty="0" smtClean="0"/>
              <a:t>Marvin Ridge High School</a:t>
            </a:r>
          </a:p>
          <a:p>
            <a:r>
              <a:rPr lang="en-US" dirty="0" smtClean="0"/>
              <a:t>Media Staff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11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AVOID Plagiarism?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Direct quotations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Paraphrasing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Includes summarizing and referencing the works of others within your paper or project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Even when paraphrasing – YOU STILL MUST CITE!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21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/>
          <a:lstStyle/>
          <a:p>
            <a:r>
              <a:rPr lang="en-US" dirty="0" smtClean="0"/>
              <a:t>What Do I Need to Cite?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456709" cy="4873752"/>
          </a:xfrm>
        </p:spPr>
        <p:txBody>
          <a:bodyPr>
            <a:normAutofit/>
          </a:bodyPr>
          <a:lstStyle/>
          <a:p>
            <a:r>
              <a:rPr lang="en-US" dirty="0" smtClean="0"/>
              <a:t>This chart will help you decide what must be cited</a:t>
            </a:r>
          </a:p>
          <a:p>
            <a:r>
              <a:rPr lang="en-US" dirty="0" smtClean="0"/>
              <a:t>It was created by Robert A. Harris in </a:t>
            </a:r>
            <a:r>
              <a:rPr lang="en-US" i="1" dirty="0" smtClean="0"/>
              <a:t>The Plagiarism Handbook</a:t>
            </a:r>
          </a:p>
          <a:p>
            <a:endParaRPr lang="en-US" i="1" dirty="0"/>
          </a:p>
          <a:p>
            <a:pPr marL="0" indent="0">
              <a:buNone/>
            </a:pPr>
            <a:r>
              <a:rPr lang="en-US" sz="1500" dirty="0"/>
              <a:t>(from Mt Lebanon School District Media page </a:t>
            </a:r>
            <a:r>
              <a:rPr lang="en-US" sz="1500" dirty="0">
                <a:hlinkClick r:id="rId2"/>
              </a:rPr>
              <a:t>http://www.mtlsd.org/highschool/highschoolplagiarismlessons.asp</a:t>
            </a:r>
            <a:r>
              <a:rPr lang="en-US" sz="1500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3733800" y="1295400"/>
            <a:ext cx="3962400" cy="5257800"/>
            <a:chOff x="2880" y="816"/>
            <a:chExt cx="2496" cy="3312"/>
          </a:xfrm>
        </p:grpSpPr>
        <p:sp>
          <p:nvSpPr>
            <p:cNvPr id="5" name="AutoShape 5"/>
            <p:cNvSpPr>
              <a:spLocks noChangeArrowheads="1"/>
            </p:cNvSpPr>
            <p:nvPr/>
          </p:nvSpPr>
          <p:spPr bwMode="auto">
            <a:xfrm>
              <a:off x="2880" y="816"/>
              <a:ext cx="1296" cy="864"/>
            </a:xfrm>
            <a:prstGeom prst="flowChartDecision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/>
              <a:r>
                <a:rPr lang="en-US" altLang="en-US" dirty="0">
                  <a:solidFill>
                    <a:srgbClr val="000000"/>
                  </a:solidFill>
                </a:rPr>
                <a:t>Did you</a:t>
              </a:r>
            </a:p>
            <a:p>
              <a:pPr algn="ctr"/>
              <a:r>
                <a:rPr lang="en-US" altLang="en-US" dirty="0">
                  <a:solidFill>
                    <a:srgbClr val="000000"/>
                  </a:solidFill>
                </a:rPr>
                <a:t>think of </a:t>
              </a:r>
            </a:p>
            <a:p>
              <a:pPr algn="ctr"/>
              <a:r>
                <a:rPr lang="en-US" altLang="en-US" dirty="0">
                  <a:solidFill>
                    <a:srgbClr val="000000"/>
                  </a:solidFill>
                </a:rPr>
                <a:t>it?</a:t>
              </a:r>
            </a:p>
          </p:txBody>
        </p:sp>
        <p:sp>
          <p:nvSpPr>
            <p:cNvPr id="6" name="AutoShape 6"/>
            <p:cNvSpPr>
              <a:spLocks noChangeArrowheads="1"/>
            </p:cNvSpPr>
            <p:nvPr/>
          </p:nvSpPr>
          <p:spPr bwMode="auto">
            <a:xfrm>
              <a:off x="3312" y="1707"/>
              <a:ext cx="432" cy="240"/>
            </a:xfrm>
            <a:prstGeom prst="flowChartTerminator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0000"/>
                  </a:solidFill>
                </a:rPr>
                <a:t>No.</a:t>
              </a:r>
            </a:p>
          </p:txBody>
        </p:sp>
        <p:sp>
          <p:nvSpPr>
            <p:cNvPr id="7" name="AutoShape 7"/>
            <p:cNvSpPr>
              <a:spLocks noChangeArrowheads="1"/>
            </p:cNvSpPr>
            <p:nvPr/>
          </p:nvSpPr>
          <p:spPr bwMode="auto">
            <a:xfrm>
              <a:off x="4176" y="1131"/>
              <a:ext cx="432" cy="240"/>
            </a:xfrm>
            <a:prstGeom prst="flowChartTerminator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0000"/>
                  </a:solidFill>
                </a:rPr>
                <a:t>Yes.</a:t>
              </a:r>
            </a:p>
          </p:txBody>
        </p:sp>
        <p:sp>
          <p:nvSpPr>
            <p:cNvPr id="8" name="AutoShape 8"/>
            <p:cNvSpPr>
              <a:spLocks noChangeArrowheads="1"/>
            </p:cNvSpPr>
            <p:nvPr/>
          </p:nvSpPr>
          <p:spPr bwMode="auto">
            <a:xfrm>
              <a:off x="2880" y="2400"/>
              <a:ext cx="1296" cy="864"/>
            </a:xfrm>
            <a:prstGeom prst="flowChartDecision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/>
              <a:r>
                <a:rPr lang="en-US" altLang="en-US" dirty="0">
                  <a:solidFill>
                    <a:srgbClr val="000000"/>
                  </a:solidFill>
                </a:rPr>
                <a:t>Is it</a:t>
              </a:r>
            </a:p>
            <a:p>
              <a:pPr algn="ctr"/>
              <a:r>
                <a:rPr lang="en-US" altLang="en-US" dirty="0">
                  <a:solidFill>
                    <a:srgbClr val="000000"/>
                  </a:solidFill>
                </a:rPr>
                <a:t>common</a:t>
              </a:r>
            </a:p>
            <a:p>
              <a:pPr algn="ctr"/>
              <a:r>
                <a:rPr lang="en-US" altLang="en-US" dirty="0">
                  <a:solidFill>
                    <a:srgbClr val="000000"/>
                  </a:solidFill>
                </a:rPr>
                <a:t>knowledge?</a:t>
              </a:r>
            </a:p>
            <a:p>
              <a:pPr algn="ctr"/>
              <a:endParaRPr lang="en-US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9" name="AutoShape 9"/>
            <p:cNvSpPr>
              <a:spLocks noChangeArrowheads="1"/>
            </p:cNvSpPr>
            <p:nvPr/>
          </p:nvSpPr>
          <p:spPr bwMode="auto">
            <a:xfrm>
              <a:off x="3312" y="3291"/>
              <a:ext cx="432" cy="240"/>
            </a:xfrm>
            <a:prstGeom prst="flowChartTerminator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0000"/>
                  </a:solidFill>
                </a:rPr>
                <a:t>No.</a:t>
              </a:r>
            </a:p>
          </p:txBody>
        </p:sp>
        <p:sp>
          <p:nvSpPr>
            <p:cNvPr id="10" name="AutoShape 10"/>
            <p:cNvSpPr>
              <a:spLocks noChangeArrowheads="1"/>
            </p:cNvSpPr>
            <p:nvPr/>
          </p:nvSpPr>
          <p:spPr bwMode="auto">
            <a:xfrm>
              <a:off x="4176" y="2715"/>
              <a:ext cx="432" cy="240"/>
            </a:xfrm>
            <a:prstGeom prst="flowChartTerminator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0000"/>
                  </a:solidFill>
                </a:rPr>
                <a:t>Yes.</a:t>
              </a:r>
            </a:p>
          </p:txBody>
        </p:sp>
        <p:sp>
          <p:nvSpPr>
            <p:cNvPr id="11" name="AutoShape 11"/>
            <p:cNvSpPr>
              <a:spLocks noChangeArrowheads="1"/>
            </p:cNvSpPr>
            <p:nvPr/>
          </p:nvSpPr>
          <p:spPr bwMode="auto">
            <a:xfrm>
              <a:off x="3024" y="3792"/>
              <a:ext cx="1008" cy="336"/>
            </a:xfrm>
            <a:prstGeom prst="flowChartTerminator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0000"/>
                  </a:solidFill>
                </a:rPr>
                <a:t>Cite it.</a:t>
              </a:r>
            </a:p>
          </p:txBody>
        </p:sp>
        <p:sp>
          <p:nvSpPr>
            <p:cNvPr id="12" name="AutoShape 12"/>
            <p:cNvSpPr>
              <a:spLocks noChangeArrowheads="1"/>
            </p:cNvSpPr>
            <p:nvPr/>
          </p:nvSpPr>
          <p:spPr bwMode="auto">
            <a:xfrm>
              <a:off x="4320" y="3778"/>
              <a:ext cx="1056" cy="336"/>
            </a:xfrm>
            <a:prstGeom prst="flowChartTerminator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0000"/>
                  </a:solidFill>
                </a:rPr>
                <a:t>Do not cite it.</a:t>
              </a:r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3518" y="1968"/>
              <a:ext cx="0" cy="3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3518" y="3552"/>
              <a:ext cx="0" cy="1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4608" y="1243"/>
              <a:ext cx="288" cy="2501"/>
            </a:xfrm>
            <a:custGeom>
              <a:avLst/>
              <a:gdLst>
                <a:gd name="T0" fmla="*/ 0 w 288"/>
                <a:gd name="T1" fmla="*/ 5 h 2501"/>
                <a:gd name="T2" fmla="*/ 288 w 288"/>
                <a:gd name="T3" fmla="*/ 0 h 2501"/>
                <a:gd name="T4" fmla="*/ 288 w 288"/>
                <a:gd name="T5" fmla="*/ 2501 h 2501"/>
                <a:gd name="T6" fmla="*/ 0 60000 65536"/>
                <a:gd name="T7" fmla="*/ 0 60000 65536"/>
                <a:gd name="T8" fmla="*/ 0 60000 65536"/>
                <a:gd name="T9" fmla="*/ 0 w 288"/>
                <a:gd name="T10" fmla="*/ 0 h 2501"/>
                <a:gd name="T11" fmla="*/ 288 w 288"/>
                <a:gd name="T12" fmla="*/ 2501 h 250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2501">
                  <a:moveTo>
                    <a:pt x="0" y="5"/>
                  </a:moveTo>
                  <a:lnTo>
                    <a:pt x="288" y="0"/>
                  </a:lnTo>
                  <a:lnTo>
                    <a:pt x="288" y="2501"/>
                  </a:lnTo>
                </a:path>
              </a:pathLst>
            </a:custGeom>
            <a:noFill/>
            <a:ln w="5715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4608" y="2832"/>
              <a:ext cx="28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6084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457200" y="1162577"/>
            <a:ext cx="3657600" cy="4572000"/>
          </a:xfrm>
        </p:spPr>
        <p:txBody>
          <a:bodyPr/>
          <a:lstStyle/>
          <a:p>
            <a:r>
              <a:rPr lang="en-US" dirty="0" smtClean="0"/>
              <a:t>So – the rule is: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you created it, you do not need to cite the source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you did not create the content, you must cite the source</a:t>
            </a:r>
            <a:endParaRPr lang="en-US" dirty="0"/>
          </a:p>
        </p:txBody>
      </p:sp>
      <p:grpSp>
        <p:nvGrpSpPr>
          <p:cNvPr id="12" name="Group 4"/>
          <p:cNvGrpSpPr>
            <a:grpSpLocks/>
          </p:cNvGrpSpPr>
          <p:nvPr/>
        </p:nvGrpSpPr>
        <p:grpSpPr bwMode="auto">
          <a:xfrm>
            <a:off x="4114800" y="381000"/>
            <a:ext cx="3886200" cy="5943600"/>
            <a:chOff x="2880" y="816"/>
            <a:chExt cx="2496" cy="3312"/>
          </a:xfrm>
        </p:grpSpPr>
        <p:sp>
          <p:nvSpPr>
            <p:cNvPr id="13" name="AutoShape 5"/>
            <p:cNvSpPr>
              <a:spLocks noChangeArrowheads="1"/>
            </p:cNvSpPr>
            <p:nvPr/>
          </p:nvSpPr>
          <p:spPr bwMode="auto">
            <a:xfrm>
              <a:off x="2880" y="816"/>
              <a:ext cx="1296" cy="864"/>
            </a:xfrm>
            <a:prstGeom prst="flowChartDecision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/>
              <a:r>
                <a:rPr lang="en-US" altLang="en-US" dirty="0">
                  <a:solidFill>
                    <a:srgbClr val="000000"/>
                  </a:solidFill>
                </a:rPr>
                <a:t>Did you</a:t>
              </a:r>
            </a:p>
            <a:p>
              <a:pPr algn="ctr"/>
              <a:r>
                <a:rPr lang="en-US" altLang="en-US" dirty="0">
                  <a:solidFill>
                    <a:srgbClr val="000000"/>
                  </a:solidFill>
                </a:rPr>
                <a:t>think of </a:t>
              </a:r>
            </a:p>
            <a:p>
              <a:pPr algn="ctr"/>
              <a:r>
                <a:rPr lang="en-US" altLang="en-US" dirty="0">
                  <a:solidFill>
                    <a:srgbClr val="000000"/>
                  </a:solidFill>
                </a:rPr>
                <a:t>it?</a:t>
              </a:r>
            </a:p>
          </p:txBody>
        </p:sp>
        <p:sp>
          <p:nvSpPr>
            <p:cNvPr id="14" name="AutoShape 6"/>
            <p:cNvSpPr>
              <a:spLocks noChangeArrowheads="1"/>
            </p:cNvSpPr>
            <p:nvPr/>
          </p:nvSpPr>
          <p:spPr bwMode="auto">
            <a:xfrm>
              <a:off x="3312" y="1707"/>
              <a:ext cx="432" cy="240"/>
            </a:xfrm>
            <a:prstGeom prst="flowChartTerminator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0000"/>
                  </a:solidFill>
                </a:rPr>
                <a:t>No.</a:t>
              </a:r>
            </a:p>
          </p:txBody>
        </p:sp>
        <p:sp>
          <p:nvSpPr>
            <p:cNvPr id="15" name="AutoShape 7"/>
            <p:cNvSpPr>
              <a:spLocks noChangeArrowheads="1"/>
            </p:cNvSpPr>
            <p:nvPr/>
          </p:nvSpPr>
          <p:spPr bwMode="auto">
            <a:xfrm>
              <a:off x="4176" y="1131"/>
              <a:ext cx="432" cy="240"/>
            </a:xfrm>
            <a:prstGeom prst="flowChartTerminator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/>
              <a:r>
                <a:rPr lang="en-US" altLang="en-US" dirty="0">
                  <a:solidFill>
                    <a:srgbClr val="000000"/>
                  </a:solidFill>
                </a:rPr>
                <a:t>Yes.</a:t>
              </a:r>
            </a:p>
          </p:txBody>
        </p:sp>
        <p:sp>
          <p:nvSpPr>
            <p:cNvPr id="16" name="AutoShape 8"/>
            <p:cNvSpPr>
              <a:spLocks noChangeArrowheads="1"/>
            </p:cNvSpPr>
            <p:nvPr/>
          </p:nvSpPr>
          <p:spPr bwMode="auto">
            <a:xfrm>
              <a:off x="2880" y="2400"/>
              <a:ext cx="1296" cy="864"/>
            </a:xfrm>
            <a:prstGeom prst="flowChartDecision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/>
              <a:r>
                <a:rPr lang="en-US" altLang="en-US" dirty="0">
                  <a:solidFill>
                    <a:srgbClr val="000000"/>
                  </a:solidFill>
                </a:rPr>
                <a:t>Is it</a:t>
              </a:r>
            </a:p>
            <a:p>
              <a:pPr algn="ctr"/>
              <a:r>
                <a:rPr lang="en-US" altLang="en-US" dirty="0">
                  <a:solidFill>
                    <a:srgbClr val="000000"/>
                  </a:solidFill>
                </a:rPr>
                <a:t>common</a:t>
              </a:r>
            </a:p>
            <a:p>
              <a:pPr algn="ctr"/>
              <a:r>
                <a:rPr lang="en-US" altLang="en-US" dirty="0">
                  <a:solidFill>
                    <a:srgbClr val="000000"/>
                  </a:solidFill>
                </a:rPr>
                <a:t>knowledge?</a:t>
              </a:r>
            </a:p>
            <a:p>
              <a:pPr algn="ctr"/>
              <a:endParaRPr lang="en-US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17" name="AutoShape 9"/>
            <p:cNvSpPr>
              <a:spLocks noChangeArrowheads="1"/>
            </p:cNvSpPr>
            <p:nvPr/>
          </p:nvSpPr>
          <p:spPr bwMode="auto">
            <a:xfrm>
              <a:off x="3312" y="3291"/>
              <a:ext cx="432" cy="240"/>
            </a:xfrm>
            <a:prstGeom prst="flowChartTerminator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0000"/>
                  </a:solidFill>
                </a:rPr>
                <a:t>No.</a:t>
              </a:r>
            </a:p>
          </p:txBody>
        </p:sp>
        <p:sp>
          <p:nvSpPr>
            <p:cNvPr id="18" name="AutoShape 10"/>
            <p:cNvSpPr>
              <a:spLocks noChangeArrowheads="1"/>
            </p:cNvSpPr>
            <p:nvPr/>
          </p:nvSpPr>
          <p:spPr bwMode="auto">
            <a:xfrm>
              <a:off x="4176" y="2715"/>
              <a:ext cx="432" cy="240"/>
            </a:xfrm>
            <a:prstGeom prst="flowChartTerminator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0000"/>
                  </a:solidFill>
                </a:rPr>
                <a:t>Yes.</a:t>
              </a:r>
            </a:p>
          </p:txBody>
        </p:sp>
        <p:sp>
          <p:nvSpPr>
            <p:cNvPr id="19" name="AutoShape 11"/>
            <p:cNvSpPr>
              <a:spLocks noChangeArrowheads="1"/>
            </p:cNvSpPr>
            <p:nvPr/>
          </p:nvSpPr>
          <p:spPr bwMode="auto">
            <a:xfrm>
              <a:off x="3024" y="3792"/>
              <a:ext cx="1008" cy="336"/>
            </a:xfrm>
            <a:prstGeom prst="flowChartTerminator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0000"/>
                  </a:solidFill>
                </a:rPr>
                <a:t>Cite it.</a:t>
              </a:r>
            </a:p>
          </p:txBody>
        </p:sp>
        <p:sp>
          <p:nvSpPr>
            <p:cNvPr id="20" name="AutoShape 12"/>
            <p:cNvSpPr>
              <a:spLocks noChangeArrowheads="1"/>
            </p:cNvSpPr>
            <p:nvPr/>
          </p:nvSpPr>
          <p:spPr bwMode="auto">
            <a:xfrm>
              <a:off x="4320" y="3778"/>
              <a:ext cx="1056" cy="336"/>
            </a:xfrm>
            <a:prstGeom prst="flowChartTerminator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0000"/>
                  </a:solidFill>
                </a:rPr>
                <a:t>Do not cite it.</a:t>
              </a:r>
            </a:p>
          </p:txBody>
        </p:sp>
        <p:sp>
          <p:nvSpPr>
            <p:cNvPr id="21" name="Line 13"/>
            <p:cNvSpPr>
              <a:spLocks noChangeShapeType="1"/>
            </p:cNvSpPr>
            <p:nvPr/>
          </p:nvSpPr>
          <p:spPr bwMode="auto">
            <a:xfrm>
              <a:off x="3518" y="1968"/>
              <a:ext cx="0" cy="3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14"/>
            <p:cNvSpPr>
              <a:spLocks noChangeShapeType="1"/>
            </p:cNvSpPr>
            <p:nvPr/>
          </p:nvSpPr>
          <p:spPr bwMode="auto">
            <a:xfrm>
              <a:off x="3518" y="3552"/>
              <a:ext cx="0" cy="1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15"/>
            <p:cNvSpPr>
              <a:spLocks/>
            </p:cNvSpPr>
            <p:nvPr/>
          </p:nvSpPr>
          <p:spPr bwMode="auto">
            <a:xfrm>
              <a:off x="4608" y="1243"/>
              <a:ext cx="288" cy="2501"/>
            </a:xfrm>
            <a:custGeom>
              <a:avLst/>
              <a:gdLst>
                <a:gd name="T0" fmla="*/ 0 w 288"/>
                <a:gd name="T1" fmla="*/ 5 h 2501"/>
                <a:gd name="T2" fmla="*/ 288 w 288"/>
                <a:gd name="T3" fmla="*/ 0 h 2501"/>
                <a:gd name="T4" fmla="*/ 288 w 288"/>
                <a:gd name="T5" fmla="*/ 2501 h 2501"/>
                <a:gd name="T6" fmla="*/ 0 60000 65536"/>
                <a:gd name="T7" fmla="*/ 0 60000 65536"/>
                <a:gd name="T8" fmla="*/ 0 60000 65536"/>
                <a:gd name="T9" fmla="*/ 0 w 288"/>
                <a:gd name="T10" fmla="*/ 0 h 2501"/>
                <a:gd name="T11" fmla="*/ 288 w 288"/>
                <a:gd name="T12" fmla="*/ 2501 h 250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2501">
                  <a:moveTo>
                    <a:pt x="0" y="5"/>
                  </a:moveTo>
                  <a:lnTo>
                    <a:pt x="288" y="0"/>
                  </a:lnTo>
                  <a:lnTo>
                    <a:pt x="288" y="2501"/>
                  </a:lnTo>
                </a:path>
              </a:pathLst>
            </a:custGeom>
            <a:noFill/>
            <a:ln w="5715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16"/>
            <p:cNvSpPr>
              <a:spLocks noChangeShapeType="1"/>
            </p:cNvSpPr>
            <p:nvPr/>
          </p:nvSpPr>
          <p:spPr bwMode="auto">
            <a:xfrm>
              <a:off x="4608" y="2832"/>
              <a:ext cx="28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866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do not need to cite common knowledge</a:t>
            </a:r>
          </a:p>
          <a:p>
            <a:endParaRPr lang="en-US" dirty="0"/>
          </a:p>
          <a:p>
            <a:r>
              <a:rPr lang="en-US" dirty="0" smtClean="0"/>
              <a:t>You do not need to cite the source of an unoriginal piece of information IF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An educated person should know the information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>
              <a:buNone/>
            </a:pPr>
            <a:r>
              <a:rPr lang="en-US" dirty="0" smtClean="0"/>
              <a:t>OR</a:t>
            </a:r>
          </a:p>
          <a:p>
            <a:pPr marL="36576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It is a provable fact that could be found in a general encyclopedia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02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Jennifer Lawrence is the actress who plays </a:t>
            </a:r>
            <a:r>
              <a:rPr lang="en-US" dirty="0" err="1" smtClean="0"/>
              <a:t>Katniss</a:t>
            </a:r>
            <a:r>
              <a:rPr lang="en-US" dirty="0" smtClean="0"/>
              <a:t> </a:t>
            </a:r>
            <a:r>
              <a:rPr lang="en-US" dirty="0" err="1" smtClean="0"/>
              <a:t>Everdeen</a:t>
            </a:r>
            <a:r>
              <a:rPr lang="en-US" dirty="0" smtClean="0"/>
              <a:t> in </a:t>
            </a:r>
            <a:r>
              <a:rPr lang="en-US" i="1" dirty="0" smtClean="0"/>
              <a:t>The Hunger Games</a:t>
            </a:r>
          </a:p>
          <a:p>
            <a:pPr marL="0" indent="0">
              <a:buNone/>
            </a:pPr>
            <a:r>
              <a:rPr lang="en-US" dirty="0" smtClean="0"/>
              <a:t>(don’t have to cite this – well-known fact)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err="1" smtClean="0"/>
              <a:t>Amandla</a:t>
            </a:r>
            <a:r>
              <a:rPr lang="en-US" dirty="0" smtClean="0"/>
              <a:t> Stenberg (2012) states “Jen has some of </a:t>
            </a:r>
            <a:r>
              <a:rPr lang="en-US" dirty="0" err="1" smtClean="0"/>
              <a:t>Katniss</a:t>
            </a:r>
            <a:r>
              <a:rPr lang="en-US" dirty="0" smtClean="0"/>
              <a:t>’ qualities in her.”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(cite the source of any ideas that are not your own, and any time you use the exact words of the source)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46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 You Bother?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Four good reasons for citing sources in your work: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Citing reliable information gives credibility to your work	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/>
              <a:t>Cheating is unethical behavior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It is only fair to give credit to the source – otherwise, you are stealing the source’s ideas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The consequences are severe – plagiarism is not worth the risk!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500" dirty="0" smtClean="0"/>
              <a:t>(from Mt Lebanon School </a:t>
            </a:r>
            <a:r>
              <a:rPr lang="en-US" sz="1500" dirty="0"/>
              <a:t>District Media page </a:t>
            </a:r>
            <a:r>
              <a:rPr lang="en-US" sz="1500" dirty="0">
                <a:hlinkClick r:id="rId2"/>
              </a:rPr>
              <a:t>http://</a:t>
            </a:r>
            <a:r>
              <a:rPr lang="en-US" sz="1500" dirty="0" smtClean="0">
                <a:hlinkClick r:id="rId2"/>
              </a:rPr>
              <a:t>www.mtlsd.org/highschool/highschoolplagiarismlessons.asp</a:t>
            </a:r>
            <a:r>
              <a:rPr lang="en-US" sz="1500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2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Life Consequences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Joe Biden – forced to quit the 1988 presidential race due to allegations of plagiarism throughout law school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sz="1100" dirty="0"/>
              <a:t>(http://</a:t>
            </a:r>
            <a:r>
              <a:rPr lang="en-US" sz="1100" dirty="0" smtClean="0"/>
              <a:t>www.nytimes.com/1987/09/18/us/biden-admits-plagiarism-in-school-but-says-it-was-not-malevolent.html)</a:t>
            </a:r>
          </a:p>
          <a:p>
            <a:r>
              <a:rPr lang="en-US" dirty="0" smtClean="0"/>
              <a:t>Michael McAdoo – UNC-Chapel Hill football player received an F in a course, academic probation and academic suspension. Kept off the football team.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sz="1200" dirty="0"/>
              <a:t>(http://</a:t>
            </a:r>
            <a:r>
              <a:rPr lang="en-US" sz="1200" dirty="0" smtClean="0"/>
              <a:t>www.newsobserver.com/2011/07/17/1349691/mcadoo-paper-case-looks-bad-for.html)</a:t>
            </a:r>
          </a:p>
          <a:p>
            <a:r>
              <a:rPr lang="en-US" dirty="0" err="1" smtClean="0"/>
              <a:t>Kaavya</a:t>
            </a:r>
            <a:r>
              <a:rPr lang="en-US" dirty="0" smtClean="0"/>
              <a:t> </a:t>
            </a:r>
            <a:r>
              <a:rPr lang="en-US" dirty="0" err="1" smtClean="0"/>
              <a:t>Viswanathan</a:t>
            </a:r>
            <a:r>
              <a:rPr lang="en-US" dirty="0" smtClean="0"/>
              <a:t> – Harvard University student published debut novel </a:t>
            </a:r>
            <a:r>
              <a:rPr lang="en-US" i="1" dirty="0" smtClean="0"/>
              <a:t>How Opal Mehta Got Kissed, Got Wild, and Got a Life</a:t>
            </a:r>
            <a:r>
              <a:rPr lang="en-US" dirty="0" smtClean="0"/>
              <a:t>. Found out she plagiarized (cut &amp; paste from other novels) – book was recalled and sequel was cancelled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smtClean="0"/>
              <a:t>(</a:t>
            </a:r>
            <a:r>
              <a:rPr lang="en-US" sz="1200" dirty="0" smtClean="0"/>
              <a:t>http</a:t>
            </a:r>
            <a:r>
              <a:rPr lang="en-US" sz="1200" dirty="0"/>
              <a:t>://</a:t>
            </a:r>
            <a:r>
              <a:rPr lang="en-US" sz="1200" dirty="0" smtClean="0"/>
              <a:t>www.strose.edu/academics/academic_integrity/article3218)</a:t>
            </a:r>
            <a:endParaRPr lang="en-US" sz="1200" dirty="0"/>
          </a:p>
          <a:p>
            <a:r>
              <a:rPr lang="en-US" dirty="0" smtClean="0"/>
              <a:t>Melissa Elias – President of Madison School Board, NJ plagiarized a commencement speech. Forced to resign.</a:t>
            </a:r>
            <a:endParaRPr lang="en-US" sz="1000" dirty="0"/>
          </a:p>
          <a:p>
            <a:pPr marL="0" indent="0">
              <a:buNone/>
            </a:pPr>
            <a:r>
              <a:rPr lang="en-US" sz="1200" dirty="0" smtClean="0"/>
              <a:t>   (http</a:t>
            </a:r>
            <a:r>
              <a:rPr lang="en-US" sz="1200" dirty="0"/>
              <a:t>://</a:t>
            </a:r>
            <a:r>
              <a:rPr lang="en-US" sz="1200" dirty="0" smtClean="0"/>
              <a:t>www.strose.edu/academics/academic_integrity/article3218)</a:t>
            </a:r>
            <a:endParaRPr lang="en-US" sz="1200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903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MLA or APA ?</a:t>
            </a:r>
          </a:p>
          <a:p>
            <a:r>
              <a:rPr lang="en-US" dirty="0" smtClean="0"/>
              <a:t>Purdue Owl – USE IT!</a:t>
            </a:r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://owl.english.purdue.edu/owl</a:t>
            </a:r>
            <a:r>
              <a:rPr lang="en-US" dirty="0" smtClean="0">
                <a:hlinkClick r:id="rId2"/>
              </a:rPr>
              <a:t>/</a:t>
            </a:r>
            <a:endParaRPr lang="en-US" dirty="0"/>
          </a:p>
          <a:p>
            <a:r>
              <a:rPr lang="en-US" dirty="0" smtClean="0"/>
              <a:t>MLA uses </a:t>
            </a:r>
            <a:r>
              <a:rPr lang="en-US" b="1" dirty="0" smtClean="0"/>
              <a:t>parenthetical citation – </a:t>
            </a:r>
            <a:r>
              <a:rPr lang="en-US" dirty="0" smtClean="0"/>
              <a:t>placing relevant source information in parenthesis after a quote or paraphrase</a:t>
            </a:r>
          </a:p>
          <a:p>
            <a:r>
              <a:rPr lang="en-US" dirty="0" smtClean="0"/>
              <a:t>Follows the author-page method of in-text citation</a:t>
            </a:r>
          </a:p>
          <a:p>
            <a:r>
              <a:rPr lang="en-US" dirty="0" smtClean="0"/>
              <a:t>This means that the author’s last name and page number must appear in the text, and a complete reference should appear on your Works Cited page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04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Wordsworth stated that Romantic poetry was marked by a "spontaneous overflow of powerful feelings" (263). 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Romantic poetry is characterized by the "spontaneous overflow of powerful feelings" (Wordsworth 263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Wordsworth extensively explored the role of emotion in the creative process (263).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1700" dirty="0" smtClean="0"/>
              <a:t>(from </a:t>
            </a:r>
            <a:r>
              <a:rPr lang="en-US" sz="1700" dirty="0"/>
              <a:t>Purdue Owl </a:t>
            </a:r>
            <a:r>
              <a:rPr lang="en-US" sz="1700" dirty="0">
                <a:hlinkClick r:id="rId2"/>
              </a:rPr>
              <a:t>https://owl.english.purdue.edu/owl/resource/747/02</a:t>
            </a:r>
            <a:r>
              <a:rPr lang="en-US" sz="1700" dirty="0" smtClean="0">
                <a:hlinkClick r:id="rId2"/>
              </a:rPr>
              <a:t>/</a:t>
            </a:r>
            <a:r>
              <a:rPr lang="en-US" sz="1700" dirty="0" smtClean="0"/>
              <a:t>)</a:t>
            </a:r>
          </a:p>
          <a:p>
            <a:pPr marL="0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21180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do you use in-text citations?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Do you have to cite when you put things in your own words?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What is included in the in-text citation?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What is the last page of your paper called that contains all your sources?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7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888774"/>
            <a:ext cx="7467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This presentation complies with the Fair Use laws of the U.S.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60940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/>
          <a:lstStyle/>
          <a:p>
            <a:pPr algn="ctr"/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001000" cy="540715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1900" dirty="0" smtClean="0"/>
              <a:t>Dionne, E. J. “Biden Admits Plagiarism in School but Says it was not Malevolent”</a:t>
            </a:r>
          </a:p>
          <a:p>
            <a:pPr marL="365760" lvl="1" indent="0">
              <a:buNone/>
            </a:pPr>
            <a:r>
              <a:rPr lang="en-US" sz="1900" i="1" dirty="0" smtClean="0"/>
              <a:t>The New York Times.</a:t>
            </a:r>
            <a:r>
              <a:rPr lang="en-US" sz="1900" dirty="0" smtClean="0"/>
              <a:t> 18 Sept 1987: Web.</a:t>
            </a:r>
          </a:p>
          <a:p>
            <a:pPr marL="0" indent="0">
              <a:buNone/>
            </a:pPr>
            <a:endParaRPr lang="en-US" sz="1900" dirty="0" smtClean="0"/>
          </a:p>
          <a:p>
            <a:pPr marL="0" indent="0">
              <a:buNone/>
            </a:pPr>
            <a:r>
              <a:rPr lang="en-US" sz="1900" dirty="0" smtClean="0"/>
              <a:t>Harris</a:t>
            </a:r>
            <a:r>
              <a:rPr lang="en-US" sz="1900" dirty="0"/>
              <a:t>, Robert A.  </a:t>
            </a:r>
            <a:r>
              <a:rPr lang="en-US" sz="1900" i="1" dirty="0"/>
              <a:t>The Plagiarism Handbook: Strategies </a:t>
            </a:r>
            <a:r>
              <a:rPr lang="en-US" sz="1900" i="1" dirty="0" smtClean="0"/>
              <a:t>for</a:t>
            </a:r>
          </a:p>
          <a:p>
            <a:pPr marL="365760" lvl="1" indent="0">
              <a:buNone/>
            </a:pPr>
            <a:r>
              <a:rPr lang="en-US" sz="1900" i="1" dirty="0" smtClean="0"/>
              <a:t>Preventing</a:t>
            </a:r>
            <a:r>
              <a:rPr lang="en-US" sz="1900" i="1" dirty="0"/>
              <a:t>, Detecting, and Dealing with Plagiarism</a:t>
            </a:r>
            <a:r>
              <a:rPr lang="en-US" sz="1900" dirty="0"/>
              <a:t>.  </a:t>
            </a:r>
            <a:r>
              <a:rPr lang="en-US" sz="1900" dirty="0" err="1"/>
              <a:t>Pyrczak</a:t>
            </a:r>
            <a:r>
              <a:rPr lang="en-US" sz="1900" dirty="0"/>
              <a:t> Publishing: Los Angeles, 2001</a:t>
            </a:r>
            <a:r>
              <a:rPr lang="en-US" sz="1900" dirty="0" smtClean="0"/>
              <a:t>. Print.</a:t>
            </a:r>
          </a:p>
          <a:p>
            <a:pPr marL="365760" lvl="1" indent="0">
              <a:buNone/>
            </a:pPr>
            <a:endParaRPr lang="en-US" sz="1900" dirty="0" smtClean="0"/>
          </a:p>
          <a:p>
            <a:pPr marL="0" indent="0">
              <a:buNone/>
            </a:pPr>
            <a:r>
              <a:rPr lang="en-US" sz="1900" dirty="0" smtClean="0"/>
              <a:t>Kane, Dan. “UNC Honor Court Failed to Find McAdoo’s Obvious</a:t>
            </a:r>
          </a:p>
          <a:p>
            <a:pPr marL="365760" lvl="1" indent="0">
              <a:buNone/>
            </a:pPr>
            <a:r>
              <a:rPr lang="en-US" sz="1900" dirty="0" smtClean="0"/>
              <a:t>Plagiarism.” </a:t>
            </a:r>
            <a:r>
              <a:rPr lang="en-US" sz="1900" i="1" dirty="0" smtClean="0"/>
              <a:t>News &amp; Observer.</a:t>
            </a:r>
            <a:r>
              <a:rPr lang="en-US" sz="1900" dirty="0" smtClean="0"/>
              <a:t> 17 July 2011: Web.</a:t>
            </a:r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r>
              <a:rPr lang="en-US" sz="1900" dirty="0" smtClean="0"/>
              <a:t>Kramer, Michelle. </a:t>
            </a:r>
            <a:r>
              <a:rPr lang="en-US" sz="1900" i="1" dirty="0" smtClean="0"/>
              <a:t>Mt. Lebanon High School Library. </a:t>
            </a:r>
            <a:r>
              <a:rPr lang="en-US" sz="1900" dirty="0" smtClean="0"/>
              <a:t>Mount Lebanon </a:t>
            </a:r>
          </a:p>
          <a:p>
            <a:pPr marL="365760" lvl="1" indent="0">
              <a:buNone/>
            </a:pPr>
            <a:r>
              <a:rPr lang="en-US" sz="1900" dirty="0" smtClean="0"/>
              <a:t>School District, (2014). Web. 06 Nov. 2014. </a:t>
            </a:r>
            <a:endParaRPr lang="en-US" sz="1900" dirty="0"/>
          </a:p>
          <a:p>
            <a:pPr marL="0" indent="0">
              <a:buNone/>
            </a:pPr>
            <a:endParaRPr lang="en-US" sz="1900" dirty="0" smtClean="0"/>
          </a:p>
          <a:p>
            <a:pPr marL="0" indent="0">
              <a:buNone/>
            </a:pPr>
            <a:r>
              <a:rPr lang="en-US" sz="1900" dirty="0" err="1" smtClean="0"/>
              <a:t>Kuhlthau</a:t>
            </a:r>
            <a:r>
              <a:rPr lang="en-US" sz="1900" dirty="0"/>
              <a:t>, </a:t>
            </a:r>
            <a:r>
              <a:rPr lang="en-US" sz="1900" dirty="0" smtClean="0"/>
              <a:t>Carol </a:t>
            </a:r>
            <a:r>
              <a:rPr lang="en-US" sz="1900" dirty="0"/>
              <a:t>C. </a:t>
            </a:r>
            <a:r>
              <a:rPr lang="en-US" sz="1900" i="1" dirty="0"/>
              <a:t>Seeking Meaning: A Process Approach to </a:t>
            </a:r>
            <a:r>
              <a:rPr lang="en-US" sz="1900" i="1" dirty="0" smtClean="0"/>
              <a:t>Library</a:t>
            </a:r>
          </a:p>
          <a:p>
            <a:pPr marL="365760" lvl="1" indent="0">
              <a:buNone/>
            </a:pPr>
            <a:r>
              <a:rPr lang="en-US" sz="1900" i="1" dirty="0" smtClean="0"/>
              <a:t>and Information </a:t>
            </a:r>
            <a:r>
              <a:rPr lang="en-US" sz="1900" i="1" dirty="0"/>
              <a:t>Services</a:t>
            </a:r>
            <a:r>
              <a:rPr lang="en-US" sz="1900" dirty="0"/>
              <a:t>, 2nd edition, Libraries Unlimited, Westport, CT., 2004</a:t>
            </a:r>
            <a:r>
              <a:rPr lang="en-US" sz="1900" dirty="0" smtClean="0"/>
              <a:t>. Print.</a:t>
            </a:r>
            <a:endParaRPr lang="en-US" sz="1900" dirty="0"/>
          </a:p>
          <a:p>
            <a:pPr marL="0" indent="0">
              <a:buNone/>
            </a:pPr>
            <a:endParaRPr lang="en-US" sz="1900" dirty="0" smtClean="0"/>
          </a:p>
          <a:p>
            <a:pPr marL="0" indent="0">
              <a:buNone/>
            </a:pPr>
            <a:r>
              <a:rPr lang="en-US" sz="1900" dirty="0" smtClean="0"/>
              <a:t>Wordsworth</a:t>
            </a:r>
            <a:r>
              <a:rPr lang="en-US" sz="1900" dirty="0"/>
              <a:t>, William. </a:t>
            </a:r>
            <a:r>
              <a:rPr lang="en-US" sz="1900" i="1" dirty="0"/>
              <a:t>Lyrical Ballads</a:t>
            </a:r>
            <a:r>
              <a:rPr lang="en-US" sz="1900" dirty="0"/>
              <a:t>. </a:t>
            </a:r>
            <a:r>
              <a:rPr lang="en-US" sz="1900" dirty="0" smtClean="0"/>
              <a:t>London: Oxford </a:t>
            </a:r>
            <a:r>
              <a:rPr lang="en-US" sz="1900" dirty="0"/>
              <a:t>UP, </a:t>
            </a:r>
            <a:r>
              <a:rPr lang="en-US" sz="1900" dirty="0" smtClean="0"/>
              <a:t>1967.</a:t>
            </a:r>
          </a:p>
          <a:p>
            <a:pPr marL="365760" lvl="1" indent="0">
              <a:buNone/>
            </a:pPr>
            <a:r>
              <a:rPr lang="en-US" sz="1900" dirty="0" smtClean="0"/>
              <a:t>Print.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39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5486400"/>
            <a:ext cx="79356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Image Source: http://4.bp.blogspot.com/-P8P5B56gI3c/TWHMV4bcLlI/AAAAAAAAA3M/2idEvlCXcwM/s1600/Plagiarism+comic.gif</a:t>
            </a:r>
            <a:endParaRPr lang="en-US" sz="1000" dirty="0"/>
          </a:p>
        </p:txBody>
      </p:sp>
      <p:pic>
        <p:nvPicPr>
          <p:cNvPr id="2050" name="Picture 2" descr="http://4.bp.blogspot.com/-P8P5B56gI3c/TWHMV4bcLlI/AAAAAAAAA3M/2idEvlCXcwM/s1600/Plagiarism+comic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57200"/>
            <a:ext cx="8860968" cy="4962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616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4681538"/>
            <a:ext cx="7673975" cy="1033462"/>
          </a:xfrm>
        </p:spPr>
        <p:txBody>
          <a:bodyPr>
            <a:normAutofit/>
          </a:bodyPr>
          <a:lstStyle/>
          <a:p>
            <a:r>
              <a:rPr lang="en-US" dirty="0" smtClean="0"/>
              <a:t>The Information Search Process – Carol </a:t>
            </a:r>
            <a:r>
              <a:rPr lang="en-US" dirty="0" err="1" smtClean="0"/>
              <a:t>Kuhlthau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7200"/>
            <a:ext cx="9144000" cy="398600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77000" y="4355068"/>
            <a:ext cx="1982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Kuhlthau</a:t>
            </a:r>
            <a:r>
              <a:rPr lang="en-US" dirty="0" smtClean="0"/>
              <a:t>, C. (2004)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51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1461858"/>
              </p:ext>
            </p:extLst>
          </p:nvPr>
        </p:nvGraphicFramePr>
        <p:xfrm>
          <a:off x="1905000" y="1"/>
          <a:ext cx="5298876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Acrobat Document" r:id="rId3" imgW="5829300" imgH="7543800" progId="AcroExch.Document.11">
                  <p:embed/>
                </p:oleObj>
              </mc:Choice>
              <mc:Fallback>
                <p:oleObj name="Acrobat Document" r:id="rId3" imgW="5829300" imgH="754380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5000" y="1"/>
                        <a:ext cx="5298876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2209800" y="5105400"/>
            <a:ext cx="4800600" cy="68580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85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460656"/>
              </p:ext>
            </p:extLst>
          </p:nvPr>
        </p:nvGraphicFramePr>
        <p:xfrm>
          <a:off x="2057400" y="20587"/>
          <a:ext cx="5029200" cy="6776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Document" r:id="rId3" imgW="6471559" imgH="8718135" progId="Word.Document.12">
                  <p:embed/>
                </p:oleObj>
              </mc:Choice>
              <mc:Fallback>
                <p:oleObj name="Document" r:id="rId3" imgW="6471559" imgH="871813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7400" y="20587"/>
                        <a:ext cx="5029200" cy="67761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81200" y="1122010"/>
            <a:ext cx="5029200" cy="630589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14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762000"/>
            <a:ext cx="7467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* I will complete assignments in a timely and professional manner, including readings, forum discussions, etc. I will submit only my original work for this semester and not the work of other students, persons, or sources. I will cite sources when using ideas from other persons and not be guilty of plagiarism. I will not recycle previous assignments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0" y="685800"/>
            <a:ext cx="7467600" cy="457200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371600" y="2505287"/>
            <a:ext cx="4931229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371600" y="3810000"/>
            <a:ext cx="1524000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19200" y="3352800"/>
            <a:ext cx="4876800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124700" y="3352800"/>
            <a:ext cx="647700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458686" y="4648200"/>
            <a:ext cx="6085114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905250" y="2939143"/>
            <a:ext cx="3486150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777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PLAGIARISM – What is it??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“The unauthorized use or close imitation of the language and thoughts of another author and the representation of them as one's own original work.”</a:t>
            </a:r>
          </a:p>
          <a:p>
            <a:r>
              <a:rPr lang="en-US" dirty="0"/>
              <a:t>Plagiarism is the act of stealing ideas, language and information and passing them off as one’s </a:t>
            </a:r>
            <a:r>
              <a:rPr lang="en-US" dirty="0" smtClean="0"/>
              <a:t>own.  Although </a:t>
            </a:r>
            <a:r>
              <a:rPr lang="en-US" dirty="0"/>
              <a:t>research requires us to refer to another person’s ideas, we must reference these ideas and </a:t>
            </a:r>
            <a:r>
              <a:rPr lang="en-US" dirty="0" smtClean="0"/>
              <a:t>give credit </a:t>
            </a:r>
            <a:r>
              <a:rPr lang="en-US" dirty="0"/>
              <a:t>to the sources where we </a:t>
            </a:r>
            <a:r>
              <a:rPr lang="en-US" dirty="0" smtClean="0"/>
              <a:t>found </a:t>
            </a:r>
            <a:r>
              <a:rPr lang="en-US" dirty="0"/>
              <a:t>this information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r>
              <a:rPr lang="en-US" sz="1800" dirty="0" smtClean="0"/>
              <a:t>(http://www.arlington.k12.ma.us/ahs/docs/plagarism.pdf)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5468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Plagiarism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Paying someone to complete your assignment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Failing to use footnotes and/or a bibliography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Cutting and pasting from the internet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Copying from a printed book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Copying from a friend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1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2664</TotalTime>
  <Words>903</Words>
  <Application>Microsoft Office PowerPoint</Application>
  <PresentationFormat>On-screen Show (4:3)</PresentationFormat>
  <Paragraphs>133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Oriel</vt:lpstr>
      <vt:lpstr>Acrobat Document</vt:lpstr>
      <vt:lpstr>Document</vt:lpstr>
      <vt:lpstr>HOW TO AVOID PLAGIARISM</vt:lpstr>
      <vt:lpstr>PowerPoint Presentation</vt:lpstr>
      <vt:lpstr>PowerPoint Presentation</vt:lpstr>
      <vt:lpstr>The Information Search Process – Carol Kuhlthau</vt:lpstr>
      <vt:lpstr>PowerPoint Presentation</vt:lpstr>
      <vt:lpstr>PowerPoint Presentation</vt:lpstr>
      <vt:lpstr>PowerPoint Presentation</vt:lpstr>
      <vt:lpstr>PLAGIARISM – What is it??</vt:lpstr>
      <vt:lpstr>Examples of Plagiarism </vt:lpstr>
      <vt:lpstr>How do you AVOID Plagiarism?</vt:lpstr>
      <vt:lpstr>What Do I Need to Cite?</vt:lpstr>
      <vt:lpstr>PowerPoint Presentation</vt:lpstr>
      <vt:lpstr>Exception!</vt:lpstr>
      <vt:lpstr>Example</vt:lpstr>
      <vt:lpstr>Why Should You Bother?</vt:lpstr>
      <vt:lpstr>Real Life Consequences</vt:lpstr>
      <vt:lpstr>How to Cite</vt:lpstr>
      <vt:lpstr>Examples</vt:lpstr>
      <vt:lpstr>Review</vt:lpstr>
      <vt:lpstr>Works Cited</vt:lpstr>
    </vt:vector>
  </TitlesOfParts>
  <Company>Union County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Carren Heartley</dc:creator>
  <cp:lastModifiedBy>Carren Heartley</cp:lastModifiedBy>
  <cp:revision>24</cp:revision>
  <dcterms:created xsi:type="dcterms:W3CDTF">2014-11-06T16:23:06Z</dcterms:created>
  <dcterms:modified xsi:type="dcterms:W3CDTF">2014-12-08T16:43:39Z</dcterms:modified>
</cp:coreProperties>
</file>